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3.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703" r:id="rId2"/>
  </p:sldMasterIdLst>
  <p:notesMasterIdLst>
    <p:notesMasterId r:id="rId18"/>
  </p:notesMasterIdLst>
  <p:sldIdLst>
    <p:sldId id="256" r:id="rId3"/>
    <p:sldId id="257" r:id="rId4"/>
    <p:sldId id="267" r:id="rId5"/>
    <p:sldId id="281" r:id="rId6"/>
    <p:sldId id="282" r:id="rId7"/>
    <p:sldId id="283" r:id="rId8"/>
    <p:sldId id="268" r:id="rId9"/>
    <p:sldId id="280" r:id="rId10"/>
    <p:sldId id="264" r:id="rId11"/>
    <p:sldId id="284" r:id="rId12"/>
    <p:sldId id="285" r:id="rId13"/>
    <p:sldId id="278" r:id="rId14"/>
    <p:sldId id="274" r:id="rId15"/>
    <p:sldId id="286" r:id="rId16"/>
    <p:sldId id="263"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938"/>
    <a:srgbClr val="0039A6"/>
    <a:srgbClr val="007734"/>
    <a:srgbClr val="000000"/>
    <a:srgbClr val="F4A0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77" autoAdjust="0"/>
    <p:restoredTop sz="94660"/>
  </p:normalViewPr>
  <p:slideViewPr>
    <p:cSldViewPr snapToGrid="0">
      <p:cViewPr varScale="1">
        <p:scale>
          <a:sx n="67" d="100"/>
          <a:sy n="67" d="100"/>
        </p:scale>
        <p:origin x="66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 /><Relationship Id="rId13" Type="http://schemas.openxmlformats.org/officeDocument/2006/relationships/slide" Target="slides/slide11.xml" /><Relationship Id="rId18" Type="http://schemas.openxmlformats.org/officeDocument/2006/relationships/notesMaster" Target="notesMasters/notesMaster1.xml" /><Relationship Id="rId3" Type="http://schemas.openxmlformats.org/officeDocument/2006/relationships/slide" Target="slides/slide1.xml" /><Relationship Id="rId21" Type="http://schemas.openxmlformats.org/officeDocument/2006/relationships/viewProps" Target="viewProps.xml" /><Relationship Id="rId7" Type="http://schemas.openxmlformats.org/officeDocument/2006/relationships/slide" Target="slides/slide5.xml" /><Relationship Id="rId12" Type="http://schemas.openxmlformats.org/officeDocument/2006/relationships/slide" Target="slides/slide10.xml" /><Relationship Id="rId17" Type="http://schemas.openxmlformats.org/officeDocument/2006/relationships/slide" Target="slides/slide15.xml" /><Relationship Id="rId2" Type="http://schemas.openxmlformats.org/officeDocument/2006/relationships/slideMaster" Target="slideMasters/slideMaster2.xml" /><Relationship Id="rId16" Type="http://schemas.openxmlformats.org/officeDocument/2006/relationships/slide" Target="slides/slide14.xml" /><Relationship Id="rId20" Type="http://schemas.openxmlformats.org/officeDocument/2006/relationships/presProps" Target="presProps.xml" /><Relationship Id="rId1" Type="http://schemas.openxmlformats.org/officeDocument/2006/relationships/slideMaster" Target="slideMasters/slideMaster1.xml" /><Relationship Id="rId6" Type="http://schemas.openxmlformats.org/officeDocument/2006/relationships/slide" Target="slides/slide4.xml" /><Relationship Id="rId11" Type="http://schemas.openxmlformats.org/officeDocument/2006/relationships/slide" Target="slides/slide9.xml" /><Relationship Id="rId5" Type="http://schemas.openxmlformats.org/officeDocument/2006/relationships/slide" Target="slides/slide3.xml" /><Relationship Id="rId15" Type="http://schemas.openxmlformats.org/officeDocument/2006/relationships/slide" Target="slides/slide13.xml" /><Relationship Id="rId23" Type="http://schemas.openxmlformats.org/officeDocument/2006/relationships/tableStyles" Target="tableStyles.xml" /><Relationship Id="rId10" Type="http://schemas.openxmlformats.org/officeDocument/2006/relationships/slide" Target="slides/slide8.xml" /><Relationship Id="rId19" Type="http://schemas.openxmlformats.org/officeDocument/2006/relationships/tags" Target="tags/tag1.xml" /><Relationship Id="rId4" Type="http://schemas.openxmlformats.org/officeDocument/2006/relationships/slide" Target="slides/slide2.xml" /><Relationship Id="rId9" Type="http://schemas.openxmlformats.org/officeDocument/2006/relationships/slide" Target="slides/slide7.xml" /><Relationship Id="rId14" Type="http://schemas.openxmlformats.org/officeDocument/2006/relationships/slide" Target="slides/slide12.xml" /><Relationship Id="rId22" Type="http://schemas.openxmlformats.org/officeDocument/2006/relationships/theme" Target="theme/theme1.xml" /></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 /></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 /></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 /></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 /></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 /></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 /></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 /></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 /></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 /></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 /></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 /></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 /></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 /></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 /></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 /></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emf" /></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emf" /></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emf" /></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emf"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8D23D1-C2E5-42D3-8418-E0B44B722F85}" type="datetimeFigureOut">
              <a:rPr lang="en-US" smtClean="0"/>
              <a:t>12/7/2020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F11138-00D6-4CC0-B670-6155F9BC8995}" type="slidenum">
              <a:rPr lang="en-US" smtClean="0"/>
              <a:t>‹#›</a:t>
            </a:fld>
            <a:endParaRPr lang="en-US"/>
          </a:p>
        </p:txBody>
      </p:sp>
    </p:spTree>
    <p:extLst>
      <p:ext uri="{BB962C8B-B14F-4D97-AF65-F5344CB8AC3E}">
        <p14:creationId xmlns:p14="http://schemas.microsoft.com/office/powerpoint/2010/main" val="4142702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3.png" /><Relationship Id="rId3" Type="http://schemas.openxmlformats.org/officeDocument/2006/relationships/tags" Target="../tags/tag5.xml" /><Relationship Id="rId7" Type="http://schemas.openxmlformats.org/officeDocument/2006/relationships/image" Target="../media/image2.jpg" /><Relationship Id="rId2" Type="http://schemas.openxmlformats.org/officeDocument/2006/relationships/tags" Target="../tags/tag4.xml" /><Relationship Id="rId1" Type="http://schemas.openxmlformats.org/officeDocument/2006/relationships/vmlDrawing" Target="../drawings/vmlDrawing2.vml" /><Relationship Id="rId6" Type="http://schemas.openxmlformats.org/officeDocument/2006/relationships/image" Target="../media/image1.emf" /><Relationship Id="rId5" Type="http://schemas.openxmlformats.org/officeDocument/2006/relationships/oleObject" Target="../embeddings/oleObject2.bin" /><Relationship Id="rId4"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5.png" /><Relationship Id="rId3" Type="http://schemas.openxmlformats.org/officeDocument/2006/relationships/slideMaster" Target="../slideMasters/slideMaster2.xml" /><Relationship Id="rId7" Type="http://schemas.openxmlformats.org/officeDocument/2006/relationships/image" Target="../media/image4.png" /><Relationship Id="rId2" Type="http://schemas.openxmlformats.org/officeDocument/2006/relationships/tags" Target="../tags/tag8.xml" /><Relationship Id="rId1" Type="http://schemas.openxmlformats.org/officeDocument/2006/relationships/vmlDrawing" Target="../drawings/vmlDrawing4.vml" /><Relationship Id="rId6" Type="http://schemas.openxmlformats.org/officeDocument/2006/relationships/image" Target="../media/image3.png" /><Relationship Id="rId11" Type="http://schemas.openxmlformats.org/officeDocument/2006/relationships/image" Target="../media/image8.png" /><Relationship Id="rId5" Type="http://schemas.openxmlformats.org/officeDocument/2006/relationships/image" Target="../media/image1.emf" /><Relationship Id="rId10" Type="http://schemas.openxmlformats.org/officeDocument/2006/relationships/image" Target="../media/image7.png" /><Relationship Id="rId4" Type="http://schemas.openxmlformats.org/officeDocument/2006/relationships/oleObject" Target="../embeddings/oleObject4.bin" /><Relationship Id="rId9" Type="http://schemas.openxmlformats.org/officeDocument/2006/relationships/image" Target="../media/image6.png"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aphicFrame>
        <p:nvGraphicFramePr>
          <p:cNvPr id="15" name="Object 14" hidden="1">
            <a:extLst>
              <a:ext uri="{FF2B5EF4-FFF2-40B4-BE49-F238E27FC236}">
                <a16:creationId xmlns:a16="http://schemas.microsoft.com/office/drawing/2014/main" id="{211E6799-D89A-4A94-8ED6-74E48E226058}"/>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49" name="think-cell Slide" r:id="rId5" imgW="421" imgH="423" progId="TCLayout.ActiveDocument.1">
                  <p:embed/>
                </p:oleObj>
              </mc:Choice>
              <mc:Fallback>
                <p:oleObj name="think-cell Slide" r:id="rId5" imgW="421" imgH="423" progId="TCLayout.ActiveDocument.1">
                  <p:embed/>
                  <p:pic>
                    <p:nvPicPr>
                      <p:cNvPr id="15" name="Object 14" hidden="1">
                        <a:extLst>
                          <a:ext uri="{FF2B5EF4-FFF2-40B4-BE49-F238E27FC236}">
                            <a16:creationId xmlns:a16="http://schemas.microsoft.com/office/drawing/2014/main" id="{211E6799-D89A-4A94-8ED6-74E48E22605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8" name="Picture 7">
            <a:extLst>
              <a:ext uri="{FF2B5EF4-FFF2-40B4-BE49-F238E27FC236}">
                <a16:creationId xmlns:a16="http://schemas.microsoft.com/office/drawing/2014/main" id="{E6047B8E-CD9D-40E7-9109-5983C8EEBF60}"/>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l="19162" t="-1" r="18563" b="-4035"/>
          <a:stretch/>
        </p:blipFill>
        <p:spPr>
          <a:xfrm>
            <a:off x="11442552" y="-4981"/>
            <a:ext cx="750771" cy="633545"/>
          </a:xfrm>
          <a:prstGeom prst="rect">
            <a:avLst/>
          </a:prstGeom>
        </p:spPr>
      </p:pic>
      <p:pic>
        <p:nvPicPr>
          <p:cNvPr id="10" name="Picture 9">
            <a:extLst>
              <a:ext uri="{FF2B5EF4-FFF2-40B4-BE49-F238E27FC236}">
                <a16:creationId xmlns:a16="http://schemas.microsoft.com/office/drawing/2014/main" id="{F3002E8A-D083-40B2-8660-0FC299E52DFE}"/>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l="15111" r="73827" b="3676"/>
          <a:stretch/>
        </p:blipFill>
        <p:spPr>
          <a:xfrm>
            <a:off x="0" y="-17752"/>
            <a:ext cx="341929" cy="595335"/>
          </a:xfrm>
          <a:prstGeom prst="rect">
            <a:avLst/>
          </a:prstGeom>
        </p:spPr>
      </p:pic>
      <p:pic>
        <p:nvPicPr>
          <p:cNvPr id="11" name="Picture 10">
            <a:extLst>
              <a:ext uri="{FF2B5EF4-FFF2-40B4-BE49-F238E27FC236}">
                <a16:creationId xmlns:a16="http://schemas.microsoft.com/office/drawing/2014/main" id="{663E82D4-A396-44D2-96BD-4F2776A26A50}"/>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l="15111" r="73827" b="3676"/>
          <a:stretch/>
        </p:blipFill>
        <p:spPr>
          <a:xfrm>
            <a:off x="-2" y="6262252"/>
            <a:ext cx="341929" cy="595335"/>
          </a:xfrm>
          <a:prstGeom prst="rect">
            <a:avLst/>
          </a:prstGeom>
        </p:spPr>
      </p:pic>
      <p:sp>
        <p:nvSpPr>
          <p:cNvPr id="12" name="TextBox 11">
            <a:extLst>
              <a:ext uri="{FF2B5EF4-FFF2-40B4-BE49-F238E27FC236}">
                <a16:creationId xmlns:a16="http://schemas.microsoft.com/office/drawing/2014/main" id="{59ADE4E0-4AF1-4F29-A862-A18F86B608E7}"/>
              </a:ext>
            </a:extLst>
          </p:cNvPr>
          <p:cNvSpPr txBox="1"/>
          <p:nvPr userDrawn="1"/>
        </p:nvSpPr>
        <p:spPr>
          <a:xfrm>
            <a:off x="328072" y="6315231"/>
            <a:ext cx="6045018" cy="461665"/>
          </a:xfrm>
          <a:prstGeom prst="rect">
            <a:avLst/>
          </a:prstGeom>
          <a:noFill/>
        </p:spPr>
        <p:txBody>
          <a:bodyPr wrap="square" rtlCol="0">
            <a:spAutoFit/>
          </a:bodyPr>
          <a:lstStyle/>
          <a:p>
            <a:r>
              <a:rPr lang="en-US" sz="2400" b="1" i="1" dirty="0">
                <a:solidFill>
                  <a:schemeClr val="bg1"/>
                </a:solidFill>
                <a:latin typeface="Leelawadee" panose="020B0502040204020203" pitchFamily="34" charset="-34"/>
                <a:cs typeface="Leelawadee" panose="020B0502040204020203" pitchFamily="34" charset="-34"/>
              </a:rPr>
              <a:t>Lagos State Ministry of Finance</a:t>
            </a:r>
          </a:p>
        </p:txBody>
      </p:sp>
      <p:sp>
        <p:nvSpPr>
          <p:cNvPr id="14" name="Rectangle 13">
            <a:extLst>
              <a:ext uri="{FF2B5EF4-FFF2-40B4-BE49-F238E27FC236}">
                <a16:creationId xmlns:a16="http://schemas.microsoft.com/office/drawing/2014/main" id="{269ED864-A741-4858-8A7A-6E5C2E8ADB0F}"/>
              </a:ext>
            </a:extLst>
          </p:cNvPr>
          <p:cNvSpPr/>
          <p:nvPr userDrawn="1"/>
        </p:nvSpPr>
        <p:spPr>
          <a:xfrm>
            <a:off x="2066087" y="1116452"/>
            <a:ext cx="8187818" cy="4621810"/>
          </a:xfrm>
          <a:prstGeom prst="rect">
            <a:avLst/>
          </a:prstGeom>
          <a:blipFill dpi="0" rotWithShape="1">
            <a:blip r:embed="rId7">
              <a:alphaModFix amt="2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266B9D4B-16EE-4A41-AE95-262565BCC78C}"/>
              </a:ext>
            </a:extLst>
          </p:cNvPr>
          <p:cNvCxnSpPr>
            <a:cxnSpLocks/>
          </p:cNvCxnSpPr>
          <p:nvPr userDrawn="1"/>
        </p:nvCxnSpPr>
        <p:spPr>
          <a:xfrm>
            <a:off x="342589" y="559467"/>
            <a:ext cx="11163748" cy="0"/>
          </a:xfrm>
          <a:prstGeom prst="line">
            <a:avLst/>
          </a:prstGeom>
          <a:ln w="38100">
            <a:solidFill>
              <a:srgbClr val="007734"/>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AE5B9696-B4F9-471F-A4FC-19137CA4E58E}"/>
              </a:ext>
            </a:extLst>
          </p:cNvPr>
          <p:cNvSpPr/>
          <p:nvPr userDrawn="1"/>
        </p:nvSpPr>
        <p:spPr>
          <a:xfrm>
            <a:off x="341928" y="6262252"/>
            <a:ext cx="11850072" cy="595748"/>
          </a:xfrm>
          <a:prstGeom prst="rect">
            <a:avLst/>
          </a:prstGeom>
          <a:solidFill>
            <a:srgbClr val="007836"/>
          </a:solidFill>
        </p:spPr>
        <p:txBody>
          <a:bodyPr vert="horz" lIns="91440" tIns="45720" rIns="91440" bIns="45720" rtlCol="0" anchor="ctr"/>
          <a:lstStyle/>
          <a:p>
            <a:pPr lvl="0" algn="l"/>
            <a:r>
              <a:rPr lang="en-US" sz="2400" b="1" i="1" dirty="0">
                <a:solidFill>
                  <a:schemeClr val="bg1"/>
                </a:solidFill>
                <a:latin typeface="Leelawadee" panose="020B0502040204020203" pitchFamily="34" charset="-34"/>
                <a:cs typeface="Leelawadee" panose="020B0502040204020203" pitchFamily="34" charset="-34"/>
              </a:rPr>
              <a:t>Dr. </a:t>
            </a:r>
            <a:r>
              <a:rPr lang="en-US" sz="2400" b="1" i="1" dirty="0" err="1">
                <a:solidFill>
                  <a:schemeClr val="bg1"/>
                </a:solidFill>
                <a:latin typeface="Leelawadee" panose="020B0502040204020203" pitchFamily="34" charset="-34"/>
                <a:cs typeface="Leelawadee" panose="020B0502040204020203" pitchFamily="34" charset="-34"/>
              </a:rPr>
              <a:t>Rabiu</a:t>
            </a:r>
            <a:r>
              <a:rPr lang="en-US" sz="2400" b="1" i="1" dirty="0">
                <a:solidFill>
                  <a:schemeClr val="bg1"/>
                </a:solidFill>
                <a:latin typeface="Leelawadee" panose="020B0502040204020203" pitchFamily="34" charset="-34"/>
                <a:cs typeface="Leelawadee" panose="020B0502040204020203" pitchFamily="34" charset="-34"/>
              </a:rPr>
              <a:t> </a:t>
            </a:r>
            <a:r>
              <a:rPr lang="en-US" sz="2400" b="1" i="1" dirty="0" err="1">
                <a:solidFill>
                  <a:schemeClr val="bg1"/>
                </a:solidFill>
                <a:latin typeface="Leelawadee" panose="020B0502040204020203" pitchFamily="34" charset="-34"/>
                <a:cs typeface="Leelawadee" panose="020B0502040204020203" pitchFamily="34" charset="-34"/>
              </a:rPr>
              <a:t>Olowo</a:t>
            </a:r>
            <a:r>
              <a:rPr lang="en-US" sz="2400" b="1" i="1" dirty="0">
                <a:solidFill>
                  <a:schemeClr val="bg1"/>
                </a:solidFill>
                <a:latin typeface="Leelawadee" panose="020B0502040204020203" pitchFamily="34" charset="-34"/>
                <a:cs typeface="Leelawadee" panose="020B0502040204020203" pitchFamily="34" charset="-34"/>
              </a:rPr>
              <a:t> - </a:t>
            </a:r>
            <a:r>
              <a:rPr lang="en-US" sz="2400" b="1" i="1" dirty="0" err="1">
                <a:solidFill>
                  <a:schemeClr val="bg1"/>
                </a:solidFill>
                <a:latin typeface="Leelawadee" panose="020B0502040204020203" pitchFamily="34" charset="-34"/>
                <a:cs typeface="Leelawadee" panose="020B0502040204020203" pitchFamily="34" charset="-34"/>
              </a:rPr>
              <a:t>Honourable</a:t>
            </a:r>
            <a:r>
              <a:rPr lang="en-US" sz="2400" b="1" i="1" dirty="0">
                <a:solidFill>
                  <a:schemeClr val="bg1"/>
                </a:solidFill>
                <a:latin typeface="Leelawadee" panose="020B0502040204020203" pitchFamily="34" charset="-34"/>
                <a:cs typeface="Leelawadee" panose="020B0502040204020203" pitchFamily="34" charset="-34"/>
              </a:rPr>
              <a:t> Commissioner For Finance</a:t>
            </a:r>
          </a:p>
        </p:txBody>
      </p:sp>
      <p:sp>
        <p:nvSpPr>
          <p:cNvPr id="20" name="Rectangle 5">
            <a:extLst>
              <a:ext uri="{FF2B5EF4-FFF2-40B4-BE49-F238E27FC236}">
                <a16:creationId xmlns:a16="http://schemas.microsoft.com/office/drawing/2014/main" id="{A29566E6-F4F8-4AC8-8594-820F9876D357}"/>
              </a:ext>
            </a:extLst>
          </p:cNvPr>
          <p:cNvSpPr txBox="1">
            <a:spLocks noChangeArrowheads="1"/>
          </p:cNvSpPr>
          <p:nvPr userDrawn="1">
            <p:custDataLst>
              <p:tags r:id="rId3"/>
            </p:custDataLst>
          </p:nvPr>
        </p:nvSpPr>
        <p:spPr bwMode="auto">
          <a:xfrm>
            <a:off x="11291456" y="6414478"/>
            <a:ext cx="892856" cy="346543"/>
          </a:xfrm>
          <a:prstGeom prst="rect">
            <a:avLst/>
          </a:prstGeom>
          <a:noFill/>
          <a:ln w="9525">
            <a:noFill/>
            <a:miter lim="800000"/>
            <a:headEnd/>
            <a:tailEnd/>
          </a:ln>
        </p:spPr>
        <p:txBody>
          <a:bodyPr lIns="86150" tIns="43075" rIns="86150" bIns="43075"/>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Jesterday Demo" panose="04000000000000000000" pitchFamily="82" charset="0"/>
                <a:ea typeface="+mn-ea"/>
                <a:cs typeface="+mn-cs"/>
              </a:rPr>
              <a:t>Slide|</a:t>
            </a:r>
            <a:fld id="{8FF18258-B8B4-498B-A4AF-5F93EA14E08A}" type="slidenum">
              <a:rPr kumimoji="0" lang="en-US" sz="1000" b="0" i="0" u="none" strike="noStrike" kern="1200" cap="none" spc="0" normalizeH="0" baseline="0" noProof="0">
                <a:ln>
                  <a:noFill/>
                </a:ln>
                <a:solidFill>
                  <a:prstClr val="white"/>
                </a:solidFill>
                <a:effectLst/>
                <a:uLnTx/>
                <a:uFillTx/>
                <a:latin typeface="Jesterday Demo" panose="04000000000000000000" pitchFamily="82" charset="0"/>
                <a:ea typeface="+mn-ea"/>
                <a:cs typeface="+mn-cs"/>
              </a:rPr>
              <a:pPr marL="0" marR="0" lvl="0" indent="0" algn="ctr" defTabSz="914400" rtl="0" eaLnBrk="0" fontAlgn="auto" latinLnBrk="0" hangingPunct="0">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white"/>
              </a:solidFill>
              <a:effectLst/>
              <a:uLnTx/>
              <a:uFillTx/>
              <a:latin typeface="Jesterday Demo" panose="04000000000000000000" pitchFamily="82" charset="0"/>
              <a:ea typeface="+mn-ea"/>
              <a:cs typeface="+mn-cs"/>
            </a:endParaRPr>
          </a:p>
        </p:txBody>
      </p:sp>
    </p:spTree>
    <p:extLst>
      <p:ext uri="{BB962C8B-B14F-4D97-AF65-F5344CB8AC3E}">
        <p14:creationId xmlns:p14="http://schemas.microsoft.com/office/powerpoint/2010/main" val="3188070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CF9A4-7B0E-43B8-B375-DC22F7E08D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C7AD9F-AFD2-4875-BF1F-52B773C25610}"/>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2B07F6D-0843-456D-B539-8D31F7216F0D}"/>
              </a:ext>
            </a:extLst>
          </p:cNvPr>
          <p:cNvSpPr>
            <a:spLocks noGrp="1"/>
          </p:cNvSpPr>
          <p:nvPr>
            <p:ph type="dt" sz="half" idx="10"/>
          </p:nvPr>
        </p:nvSpPr>
        <p:spPr/>
        <p:txBody>
          <a:bodyPr/>
          <a:lstStyle/>
          <a:p>
            <a:fld id="{4908BA36-FD80-4810-9393-59D6923C3AAA}" type="datetime1">
              <a:rPr lang="en-US" smtClean="0"/>
              <a:t>12/7/2020</a:t>
            </a:fld>
            <a:endParaRPr lang="en-US"/>
          </a:p>
        </p:txBody>
      </p:sp>
      <p:sp>
        <p:nvSpPr>
          <p:cNvPr id="5" name="Footer Placeholder 4">
            <a:extLst>
              <a:ext uri="{FF2B5EF4-FFF2-40B4-BE49-F238E27FC236}">
                <a16:creationId xmlns:a16="http://schemas.microsoft.com/office/drawing/2014/main" id="{C74AF971-70E5-4447-8D00-7B2F9A8069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F4CAAB-D63F-4766-9C86-EBD1575B23C0}"/>
              </a:ext>
            </a:extLst>
          </p:cNvPr>
          <p:cNvSpPr>
            <a:spLocks noGrp="1"/>
          </p:cNvSpPr>
          <p:nvPr>
            <p:ph type="sldNum" sz="quarter" idx="12"/>
          </p:nvPr>
        </p:nvSpPr>
        <p:spPr/>
        <p:txBody>
          <a:bodyPr/>
          <a:lstStyle/>
          <a:p>
            <a:fld id="{E1B84F2E-2787-44C3-81EE-EC229933A4DF}" type="slidenum">
              <a:rPr lang="en-US" smtClean="0"/>
              <a:t>‹#›</a:t>
            </a:fld>
            <a:endParaRPr lang="en-US"/>
          </a:p>
        </p:txBody>
      </p:sp>
    </p:spTree>
    <p:extLst>
      <p:ext uri="{BB962C8B-B14F-4D97-AF65-F5344CB8AC3E}">
        <p14:creationId xmlns:p14="http://schemas.microsoft.com/office/powerpoint/2010/main" val="3786687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248AA-7F27-4951-8C07-8D22DDCD036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B415EA3-DBC9-4FED-B561-F393E3CD447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8B3C378-0832-4EA3-BA98-01F7EC933D8F}"/>
              </a:ext>
            </a:extLst>
          </p:cNvPr>
          <p:cNvSpPr>
            <a:spLocks noGrp="1"/>
          </p:cNvSpPr>
          <p:nvPr>
            <p:ph type="dt" sz="half" idx="10"/>
          </p:nvPr>
        </p:nvSpPr>
        <p:spPr/>
        <p:txBody>
          <a:bodyPr/>
          <a:lstStyle/>
          <a:p>
            <a:fld id="{9FD2A4F7-1B70-4F7F-84DF-CE6C6F5D30E7}" type="datetime1">
              <a:rPr lang="en-US" smtClean="0"/>
              <a:t>12/7/2020</a:t>
            </a:fld>
            <a:endParaRPr lang="en-US"/>
          </a:p>
        </p:txBody>
      </p:sp>
      <p:sp>
        <p:nvSpPr>
          <p:cNvPr id="5" name="Footer Placeholder 4">
            <a:extLst>
              <a:ext uri="{FF2B5EF4-FFF2-40B4-BE49-F238E27FC236}">
                <a16:creationId xmlns:a16="http://schemas.microsoft.com/office/drawing/2014/main" id="{A980CE0E-83D7-40AB-A2C9-C62C813D82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44AD58-B128-4660-93F6-D2489F9E0BCE}"/>
              </a:ext>
            </a:extLst>
          </p:cNvPr>
          <p:cNvSpPr>
            <a:spLocks noGrp="1"/>
          </p:cNvSpPr>
          <p:nvPr>
            <p:ph type="sldNum" sz="quarter" idx="12"/>
          </p:nvPr>
        </p:nvSpPr>
        <p:spPr/>
        <p:txBody>
          <a:bodyPr/>
          <a:lstStyle/>
          <a:p>
            <a:fld id="{E1B84F2E-2787-44C3-81EE-EC229933A4DF}" type="slidenum">
              <a:rPr lang="en-US" smtClean="0"/>
              <a:t>‹#›</a:t>
            </a:fld>
            <a:endParaRPr lang="en-US"/>
          </a:p>
        </p:txBody>
      </p:sp>
    </p:spTree>
    <p:extLst>
      <p:ext uri="{BB962C8B-B14F-4D97-AF65-F5344CB8AC3E}">
        <p14:creationId xmlns:p14="http://schemas.microsoft.com/office/powerpoint/2010/main" val="2156852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EBD0C-E3BE-46B3-93B5-78A0102CC1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38FF24-064D-4B13-9EE6-B654824CECB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E7A128A-C904-4C13-AC55-B8F6A54392B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A0D4ED4-1592-47CD-88E2-8E1470474B30}"/>
              </a:ext>
            </a:extLst>
          </p:cNvPr>
          <p:cNvSpPr>
            <a:spLocks noGrp="1"/>
          </p:cNvSpPr>
          <p:nvPr>
            <p:ph type="dt" sz="half" idx="10"/>
          </p:nvPr>
        </p:nvSpPr>
        <p:spPr/>
        <p:txBody>
          <a:bodyPr/>
          <a:lstStyle/>
          <a:p>
            <a:fld id="{0914113C-9AFA-4FF2-B9E6-3FF633813FC4}" type="datetime1">
              <a:rPr lang="en-US" smtClean="0"/>
              <a:t>12/7/2020</a:t>
            </a:fld>
            <a:endParaRPr lang="en-US"/>
          </a:p>
        </p:txBody>
      </p:sp>
      <p:sp>
        <p:nvSpPr>
          <p:cNvPr id="6" name="Footer Placeholder 5">
            <a:extLst>
              <a:ext uri="{FF2B5EF4-FFF2-40B4-BE49-F238E27FC236}">
                <a16:creationId xmlns:a16="http://schemas.microsoft.com/office/drawing/2014/main" id="{B22E85DC-39E1-4367-9B91-396AB35883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84ED8C-51C7-47D3-B8FE-3233873D2E68}"/>
              </a:ext>
            </a:extLst>
          </p:cNvPr>
          <p:cNvSpPr>
            <a:spLocks noGrp="1"/>
          </p:cNvSpPr>
          <p:nvPr>
            <p:ph type="sldNum" sz="quarter" idx="12"/>
          </p:nvPr>
        </p:nvSpPr>
        <p:spPr/>
        <p:txBody>
          <a:bodyPr/>
          <a:lstStyle/>
          <a:p>
            <a:fld id="{E1B84F2E-2787-44C3-81EE-EC229933A4DF}" type="slidenum">
              <a:rPr lang="en-US" smtClean="0"/>
              <a:t>‹#›</a:t>
            </a:fld>
            <a:endParaRPr lang="en-US"/>
          </a:p>
        </p:txBody>
      </p:sp>
    </p:spTree>
    <p:extLst>
      <p:ext uri="{BB962C8B-B14F-4D97-AF65-F5344CB8AC3E}">
        <p14:creationId xmlns:p14="http://schemas.microsoft.com/office/powerpoint/2010/main" val="2495423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64763-B6B3-4B8C-9D5F-86FB0568F9F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4371C21-28E1-4448-B4E9-34A17FCDE1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728DF28-CE19-4860-B840-F855F44E3F0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B6322FD-3717-45CF-B77D-6E16D37D04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D1FD0D1-EB49-48C6-B73B-AFBB10526F0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C541BA1-EB62-4231-BC1F-C7CFBD246FA8}"/>
              </a:ext>
            </a:extLst>
          </p:cNvPr>
          <p:cNvSpPr>
            <a:spLocks noGrp="1"/>
          </p:cNvSpPr>
          <p:nvPr>
            <p:ph type="dt" sz="half" idx="10"/>
          </p:nvPr>
        </p:nvSpPr>
        <p:spPr/>
        <p:txBody>
          <a:bodyPr/>
          <a:lstStyle/>
          <a:p>
            <a:fld id="{B31254B8-E4C5-4358-BB66-02450CAA7726}" type="datetime1">
              <a:rPr lang="en-US" smtClean="0"/>
              <a:t>12/7/2020</a:t>
            </a:fld>
            <a:endParaRPr lang="en-US"/>
          </a:p>
        </p:txBody>
      </p:sp>
      <p:sp>
        <p:nvSpPr>
          <p:cNvPr id="8" name="Footer Placeholder 7">
            <a:extLst>
              <a:ext uri="{FF2B5EF4-FFF2-40B4-BE49-F238E27FC236}">
                <a16:creationId xmlns:a16="http://schemas.microsoft.com/office/drawing/2014/main" id="{12836107-1F80-4B8B-A6AF-00550169B37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D653EB8-5D0E-4195-84CF-86CD8A6B9EC8}"/>
              </a:ext>
            </a:extLst>
          </p:cNvPr>
          <p:cNvSpPr>
            <a:spLocks noGrp="1"/>
          </p:cNvSpPr>
          <p:nvPr>
            <p:ph type="sldNum" sz="quarter" idx="12"/>
          </p:nvPr>
        </p:nvSpPr>
        <p:spPr/>
        <p:txBody>
          <a:bodyPr/>
          <a:lstStyle/>
          <a:p>
            <a:fld id="{E1B84F2E-2787-44C3-81EE-EC229933A4DF}" type="slidenum">
              <a:rPr lang="en-US" smtClean="0"/>
              <a:t>‹#›</a:t>
            </a:fld>
            <a:endParaRPr lang="en-US"/>
          </a:p>
        </p:txBody>
      </p:sp>
    </p:spTree>
    <p:extLst>
      <p:ext uri="{BB962C8B-B14F-4D97-AF65-F5344CB8AC3E}">
        <p14:creationId xmlns:p14="http://schemas.microsoft.com/office/powerpoint/2010/main" val="2330349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20B4A-AB6D-4DB7-AF96-0B6BEB5243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F576B72-FC63-4E8F-8642-16BB2E05E766}"/>
              </a:ext>
            </a:extLst>
          </p:cNvPr>
          <p:cNvSpPr>
            <a:spLocks noGrp="1"/>
          </p:cNvSpPr>
          <p:nvPr>
            <p:ph type="dt" sz="half" idx="10"/>
          </p:nvPr>
        </p:nvSpPr>
        <p:spPr/>
        <p:txBody>
          <a:bodyPr/>
          <a:lstStyle/>
          <a:p>
            <a:fld id="{92E9DEFA-4B9C-454A-8A23-9F57F8DB7AF5}" type="datetime1">
              <a:rPr lang="en-US" smtClean="0"/>
              <a:t>12/7/2020</a:t>
            </a:fld>
            <a:endParaRPr lang="en-US"/>
          </a:p>
        </p:txBody>
      </p:sp>
      <p:sp>
        <p:nvSpPr>
          <p:cNvPr id="4" name="Footer Placeholder 3">
            <a:extLst>
              <a:ext uri="{FF2B5EF4-FFF2-40B4-BE49-F238E27FC236}">
                <a16:creationId xmlns:a16="http://schemas.microsoft.com/office/drawing/2014/main" id="{89824A56-0F9E-4A66-9634-37BF57C4673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C240B79-7DD7-486E-8E42-35A131044AF7}"/>
              </a:ext>
            </a:extLst>
          </p:cNvPr>
          <p:cNvSpPr>
            <a:spLocks noGrp="1"/>
          </p:cNvSpPr>
          <p:nvPr>
            <p:ph type="sldNum" sz="quarter" idx="12"/>
          </p:nvPr>
        </p:nvSpPr>
        <p:spPr/>
        <p:txBody>
          <a:bodyPr/>
          <a:lstStyle/>
          <a:p>
            <a:fld id="{E1B84F2E-2787-44C3-81EE-EC229933A4DF}" type="slidenum">
              <a:rPr lang="en-US" smtClean="0"/>
              <a:t>‹#›</a:t>
            </a:fld>
            <a:endParaRPr lang="en-US"/>
          </a:p>
        </p:txBody>
      </p:sp>
    </p:spTree>
    <p:extLst>
      <p:ext uri="{BB962C8B-B14F-4D97-AF65-F5344CB8AC3E}">
        <p14:creationId xmlns:p14="http://schemas.microsoft.com/office/powerpoint/2010/main" val="4219339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6C40EB-C18C-46D9-B906-DA2F0765DA7E}"/>
              </a:ext>
            </a:extLst>
          </p:cNvPr>
          <p:cNvSpPr>
            <a:spLocks noGrp="1"/>
          </p:cNvSpPr>
          <p:nvPr>
            <p:ph type="dt" sz="half" idx="10"/>
          </p:nvPr>
        </p:nvSpPr>
        <p:spPr/>
        <p:txBody>
          <a:bodyPr/>
          <a:lstStyle/>
          <a:p>
            <a:fld id="{99AE9D45-D8F1-4EB0-9300-42BC14D58A4A}" type="datetime1">
              <a:rPr lang="en-US" smtClean="0"/>
              <a:t>12/7/2020</a:t>
            </a:fld>
            <a:endParaRPr lang="en-US"/>
          </a:p>
        </p:txBody>
      </p:sp>
      <p:sp>
        <p:nvSpPr>
          <p:cNvPr id="3" name="Footer Placeholder 2">
            <a:extLst>
              <a:ext uri="{FF2B5EF4-FFF2-40B4-BE49-F238E27FC236}">
                <a16:creationId xmlns:a16="http://schemas.microsoft.com/office/drawing/2014/main" id="{6EEC1A0C-7A22-4342-A4F5-9B60ED0A5B7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055ACEE-0D3F-4E26-BE8D-1EA9C5DE729F}"/>
              </a:ext>
            </a:extLst>
          </p:cNvPr>
          <p:cNvSpPr>
            <a:spLocks noGrp="1"/>
          </p:cNvSpPr>
          <p:nvPr>
            <p:ph type="sldNum" sz="quarter" idx="12"/>
          </p:nvPr>
        </p:nvSpPr>
        <p:spPr/>
        <p:txBody>
          <a:bodyPr/>
          <a:lstStyle/>
          <a:p>
            <a:fld id="{E1B84F2E-2787-44C3-81EE-EC229933A4DF}" type="slidenum">
              <a:rPr lang="en-US" smtClean="0"/>
              <a:t>‹#›</a:t>
            </a:fld>
            <a:endParaRPr lang="en-US"/>
          </a:p>
        </p:txBody>
      </p:sp>
    </p:spTree>
    <p:extLst>
      <p:ext uri="{BB962C8B-B14F-4D97-AF65-F5344CB8AC3E}">
        <p14:creationId xmlns:p14="http://schemas.microsoft.com/office/powerpoint/2010/main" val="2398922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F43EA-3858-40CC-B67D-E1ECB18B4A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B377310-50EC-4B2D-A725-A9EE1F936D9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617EE21-9CD3-4E91-9C49-EF46F99266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938EB47-DF69-43FF-8CAB-252870FA9C75}"/>
              </a:ext>
            </a:extLst>
          </p:cNvPr>
          <p:cNvSpPr>
            <a:spLocks noGrp="1"/>
          </p:cNvSpPr>
          <p:nvPr>
            <p:ph type="dt" sz="half" idx="10"/>
          </p:nvPr>
        </p:nvSpPr>
        <p:spPr/>
        <p:txBody>
          <a:bodyPr/>
          <a:lstStyle/>
          <a:p>
            <a:fld id="{9E949278-5653-451E-B10D-C1F2398CC379}" type="datetime1">
              <a:rPr lang="en-US" smtClean="0"/>
              <a:t>12/7/2020</a:t>
            </a:fld>
            <a:endParaRPr lang="en-US"/>
          </a:p>
        </p:txBody>
      </p:sp>
      <p:sp>
        <p:nvSpPr>
          <p:cNvPr id="6" name="Footer Placeholder 5">
            <a:extLst>
              <a:ext uri="{FF2B5EF4-FFF2-40B4-BE49-F238E27FC236}">
                <a16:creationId xmlns:a16="http://schemas.microsoft.com/office/drawing/2014/main" id="{A805A8EA-45B9-44CB-9102-4EF1C29599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8473EE-777E-44CB-A633-0709216119C0}"/>
              </a:ext>
            </a:extLst>
          </p:cNvPr>
          <p:cNvSpPr>
            <a:spLocks noGrp="1"/>
          </p:cNvSpPr>
          <p:nvPr>
            <p:ph type="sldNum" sz="quarter" idx="12"/>
          </p:nvPr>
        </p:nvSpPr>
        <p:spPr/>
        <p:txBody>
          <a:bodyPr/>
          <a:lstStyle/>
          <a:p>
            <a:fld id="{E1B84F2E-2787-44C3-81EE-EC229933A4DF}" type="slidenum">
              <a:rPr lang="en-US" smtClean="0"/>
              <a:t>‹#›</a:t>
            </a:fld>
            <a:endParaRPr lang="en-US"/>
          </a:p>
        </p:txBody>
      </p:sp>
    </p:spTree>
    <p:extLst>
      <p:ext uri="{BB962C8B-B14F-4D97-AF65-F5344CB8AC3E}">
        <p14:creationId xmlns:p14="http://schemas.microsoft.com/office/powerpoint/2010/main" val="2464787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C3310-5DB1-4139-816B-81B110CE61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F4C6183-0DCA-430B-A333-790A76FAAC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47C9B85-1B43-4A17-ACA1-99C0B1059A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09EB88C-B67C-4FDE-BCC6-76F4001F6101}"/>
              </a:ext>
            </a:extLst>
          </p:cNvPr>
          <p:cNvSpPr>
            <a:spLocks noGrp="1"/>
          </p:cNvSpPr>
          <p:nvPr>
            <p:ph type="dt" sz="half" idx="10"/>
          </p:nvPr>
        </p:nvSpPr>
        <p:spPr/>
        <p:txBody>
          <a:bodyPr/>
          <a:lstStyle/>
          <a:p>
            <a:fld id="{AB1A1C51-B1FB-40D8-BDB5-E654722A826E}" type="datetime1">
              <a:rPr lang="en-US" smtClean="0"/>
              <a:t>12/7/2020</a:t>
            </a:fld>
            <a:endParaRPr lang="en-US"/>
          </a:p>
        </p:txBody>
      </p:sp>
      <p:sp>
        <p:nvSpPr>
          <p:cNvPr id="6" name="Footer Placeholder 5">
            <a:extLst>
              <a:ext uri="{FF2B5EF4-FFF2-40B4-BE49-F238E27FC236}">
                <a16:creationId xmlns:a16="http://schemas.microsoft.com/office/drawing/2014/main" id="{4B40A99A-AE9E-4FAD-BBD0-C99863F58B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A2C3A7-0226-4A3F-AE36-7C83D8F17E69}"/>
              </a:ext>
            </a:extLst>
          </p:cNvPr>
          <p:cNvSpPr>
            <a:spLocks noGrp="1"/>
          </p:cNvSpPr>
          <p:nvPr>
            <p:ph type="sldNum" sz="quarter" idx="12"/>
          </p:nvPr>
        </p:nvSpPr>
        <p:spPr/>
        <p:txBody>
          <a:bodyPr/>
          <a:lstStyle/>
          <a:p>
            <a:fld id="{E1B84F2E-2787-44C3-81EE-EC229933A4DF}" type="slidenum">
              <a:rPr lang="en-US" smtClean="0"/>
              <a:t>‹#›</a:t>
            </a:fld>
            <a:endParaRPr lang="en-US"/>
          </a:p>
        </p:txBody>
      </p:sp>
    </p:spTree>
    <p:extLst>
      <p:ext uri="{BB962C8B-B14F-4D97-AF65-F5344CB8AC3E}">
        <p14:creationId xmlns:p14="http://schemas.microsoft.com/office/powerpoint/2010/main" val="3005494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EA6BD-C35C-4324-960C-4409B013962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A0C119E-126F-4764-B214-933AE678735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393CC0-0EFA-4874-8406-BDB5F7F466A6}"/>
              </a:ext>
            </a:extLst>
          </p:cNvPr>
          <p:cNvSpPr>
            <a:spLocks noGrp="1"/>
          </p:cNvSpPr>
          <p:nvPr>
            <p:ph type="dt" sz="half" idx="10"/>
          </p:nvPr>
        </p:nvSpPr>
        <p:spPr/>
        <p:txBody>
          <a:bodyPr/>
          <a:lstStyle/>
          <a:p>
            <a:fld id="{0FA8A9D6-637C-4FB7-9674-2B6D4DB70370}" type="datetime1">
              <a:rPr lang="en-US" smtClean="0"/>
              <a:t>12/7/2020</a:t>
            </a:fld>
            <a:endParaRPr lang="en-US"/>
          </a:p>
        </p:txBody>
      </p:sp>
      <p:sp>
        <p:nvSpPr>
          <p:cNvPr id="5" name="Footer Placeholder 4">
            <a:extLst>
              <a:ext uri="{FF2B5EF4-FFF2-40B4-BE49-F238E27FC236}">
                <a16:creationId xmlns:a16="http://schemas.microsoft.com/office/drawing/2014/main" id="{17BF3E7E-E4CA-4EDE-8F96-B20F9BBF1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D2B14E-074B-4F9F-B8CF-C310AD2BE9F1}"/>
              </a:ext>
            </a:extLst>
          </p:cNvPr>
          <p:cNvSpPr>
            <a:spLocks noGrp="1"/>
          </p:cNvSpPr>
          <p:nvPr>
            <p:ph type="sldNum" sz="quarter" idx="12"/>
          </p:nvPr>
        </p:nvSpPr>
        <p:spPr/>
        <p:txBody>
          <a:bodyPr/>
          <a:lstStyle/>
          <a:p>
            <a:fld id="{E1B84F2E-2787-44C3-81EE-EC229933A4DF}" type="slidenum">
              <a:rPr lang="en-US" smtClean="0"/>
              <a:t>‹#›</a:t>
            </a:fld>
            <a:endParaRPr lang="en-US"/>
          </a:p>
        </p:txBody>
      </p:sp>
    </p:spTree>
    <p:extLst>
      <p:ext uri="{BB962C8B-B14F-4D97-AF65-F5344CB8AC3E}">
        <p14:creationId xmlns:p14="http://schemas.microsoft.com/office/powerpoint/2010/main" val="2594890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038FC3B-E3D4-402E-B197-6E6F5A91B86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8CCE793-4EB0-4FAE-AADC-B5E18597CD9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AE77C8-46B2-4475-B52E-461E31592646}"/>
              </a:ext>
            </a:extLst>
          </p:cNvPr>
          <p:cNvSpPr>
            <a:spLocks noGrp="1"/>
          </p:cNvSpPr>
          <p:nvPr>
            <p:ph type="dt" sz="half" idx="10"/>
          </p:nvPr>
        </p:nvSpPr>
        <p:spPr/>
        <p:txBody>
          <a:bodyPr/>
          <a:lstStyle/>
          <a:p>
            <a:fld id="{F526C4E6-5E94-4051-BB06-267EBB154303}" type="datetime1">
              <a:rPr lang="en-US" smtClean="0"/>
              <a:t>12/7/2020</a:t>
            </a:fld>
            <a:endParaRPr lang="en-US"/>
          </a:p>
        </p:txBody>
      </p:sp>
      <p:sp>
        <p:nvSpPr>
          <p:cNvPr id="5" name="Footer Placeholder 4">
            <a:extLst>
              <a:ext uri="{FF2B5EF4-FFF2-40B4-BE49-F238E27FC236}">
                <a16:creationId xmlns:a16="http://schemas.microsoft.com/office/drawing/2014/main" id="{1985F031-59FB-4B36-A672-58481F68BB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C8FBED-028C-4441-B76C-AA999EA2999A}"/>
              </a:ext>
            </a:extLst>
          </p:cNvPr>
          <p:cNvSpPr>
            <a:spLocks noGrp="1"/>
          </p:cNvSpPr>
          <p:nvPr>
            <p:ph type="sldNum" sz="quarter" idx="12"/>
          </p:nvPr>
        </p:nvSpPr>
        <p:spPr/>
        <p:txBody>
          <a:bodyPr/>
          <a:lstStyle/>
          <a:p>
            <a:fld id="{E1B84F2E-2787-44C3-81EE-EC229933A4DF}" type="slidenum">
              <a:rPr lang="en-US" smtClean="0"/>
              <a:t>‹#›</a:t>
            </a:fld>
            <a:endParaRPr lang="en-US"/>
          </a:p>
        </p:txBody>
      </p:sp>
    </p:spTree>
    <p:extLst>
      <p:ext uri="{BB962C8B-B14F-4D97-AF65-F5344CB8AC3E}">
        <p14:creationId xmlns:p14="http://schemas.microsoft.com/office/powerpoint/2010/main" val="3012492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FAAA102-A852-43F4-A440-13260E643641}" type="datetime1">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B84F2E-2787-44C3-81EE-EC229933A4DF}" type="slidenum">
              <a:rPr lang="en-US" smtClean="0"/>
              <a:t>‹#›</a:t>
            </a:fld>
            <a:endParaRPr lang="en-US"/>
          </a:p>
        </p:txBody>
      </p:sp>
    </p:spTree>
    <p:extLst>
      <p:ext uri="{BB962C8B-B14F-4D97-AF65-F5344CB8AC3E}">
        <p14:creationId xmlns:p14="http://schemas.microsoft.com/office/powerpoint/2010/main" val="4083950580"/>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08BA36-FD80-4810-9393-59D6923C3AAA}" type="datetime1">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B84F2E-2787-44C3-81EE-EC229933A4DF}" type="slidenum">
              <a:rPr lang="en-US" smtClean="0"/>
              <a:t>‹#›</a:t>
            </a:fld>
            <a:endParaRPr lang="en-US"/>
          </a:p>
        </p:txBody>
      </p:sp>
    </p:spTree>
    <p:extLst>
      <p:ext uri="{BB962C8B-B14F-4D97-AF65-F5344CB8AC3E}">
        <p14:creationId xmlns:p14="http://schemas.microsoft.com/office/powerpoint/2010/main" val="8362832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2A4F7-1B70-4F7F-84DF-CE6C6F5D30E7}" type="datetime1">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B84F2E-2787-44C3-81EE-EC229933A4DF}" type="slidenum">
              <a:rPr lang="en-US" smtClean="0"/>
              <a:t>‹#›</a:t>
            </a:fld>
            <a:endParaRPr lang="en-US"/>
          </a:p>
        </p:txBody>
      </p:sp>
    </p:spTree>
    <p:extLst>
      <p:ext uri="{BB962C8B-B14F-4D97-AF65-F5344CB8AC3E}">
        <p14:creationId xmlns:p14="http://schemas.microsoft.com/office/powerpoint/2010/main" val="21371553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914113C-9AFA-4FF2-B9E6-3FF633813FC4}" type="datetime1">
              <a:rPr lang="en-US" smtClean="0"/>
              <a:t>12/7/2020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B84F2E-2787-44C3-81EE-EC229933A4DF}" type="slidenum">
              <a:rPr lang="en-US" smtClean="0"/>
              <a:t>‹#›</a:t>
            </a:fld>
            <a:endParaRPr lang="en-US"/>
          </a:p>
        </p:txBody>
      </p:sp>
    </p:spTree>
    <p:extLst>
      <p:ext uri="{BB962C8B-B14F-4D97-AF65-F5344CB8AC3E}">
        <p14:creationId xmlns:p14="http://schemas.microsoft.com/office/powerpoint/2010/main" val="33278021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31254B8-E4C5-4358-BB66-02450CAA7726}" type="datetime1">
              <a:rPr lang="en-US" smtClean="0"/>
              <a:t>12/7/2020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B84F2E-2787-44C3-81EE-EC229933A4DF}" type="slidenum">
              <a:rPr lang="en-US" smtClean="0"/>
              <a:t>‹#›</a:t>
            </a:fld>
            <a:endParaRPr lang="en-US"/>
          </a:p>
        </p:txBody>
      </p:sp>
    </p:spTree>
    <p:extLst>
      <p:ext uri="{BB962C8B-B14F-4D97-AF65-F5344CB8AC3E}">
        <p14:creationId xmlns:p14="http://schemas.microsoft.com/office/powerpoint/2010/main" val="2119988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2E9DEFA-4B9C-454A-8A23-9F57F8DB7AF5}" type="datetime1">
              <a:rPr lang="en-US" smtClean="0"/>
              <a:t>12/7/2020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B84F2E-2787-44C3-81EE-EC229933A4DF}" type="slidenum">
              <a:rPr lang="en-US" smtClean="0"/>
              <a:t>‹#›</a:t>
            </a:fld>
            <a:endParaRPr lang="en-US"/>
          </a:p>
        </p:txBody>
      </p:sp>
    </p:spTree>
    <p:extLst>
      <p:ext uri="{BB962C8B-B14F-4D97-AF65-F5344CB8AC3E}">
        <p14:creationId xmlns:p14="http://schemas.microsoft.com/office/powerpoint/2010/main" val="31398400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AE9D45-D8F1-4EB0-9300-42BC14D58A4A}" type="datetime1">
              <a:rPr lang="en-US" smtClean="0"/>
              <a:t>12/7/2020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B84F2E-2787-44C3-81EE-EC229933A4DF}" type="slidenum">
              <a:rPr lang="en-US" smtClean="0"/>
              <a:t>‹#›</a:t>
            </a:fld>
            <a:endParaRPr lang="en-US"/>
          </a:p>
        </p:txBody>
      </p:sp>
    </p:spTree>
    <p:extLst>
      <p:ext uri="{BB962C8B-B14F-4D97-AF65-F5344CB8AC3E}">
        <p14:creationId xmlns:p14="http://schemas.microsoft.com/office/powerpoint/2010/main" val="37325217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E949278-5653-451E-B10D-C1F2398CC379}" type="datetime1">
              <a:rPr lang="en-US" smtClean="0"/>
              <a:t>12/7/2020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B84F2E-2787-44C3-81EE-EC229933A4DF}" type="slidenum">
              <a:rPr lang="en-US" smtClean="0"/>
              <a:t>‹#›</a:t>
            </a:fld>
            <a:endParaRPr lang="en-US"/>
          </a:p>
        </p:txBody>
      </p:sp>
    </p:spTree>
    <p:extLst>
      <p:ext uri="{BB962C8B-B14F-4D97-AF65-F5344CB8AC3E}">
        <p14:creationId xmlns:p14="http://schemas.microsoft.com/office/powerpoint/2010/main" val="6780525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1A1C51-B1FB-40D8-BDB5-E654722A826E}" type="datetime1">
              <a:rPr lang="en-US" smtClean="0"/>
              <a:t>12/7/2020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B84F2E-2787-44C3-81EE-EC229933A4DF}" type="slidenum">
              <a:rPr lang="en-US" smtClean="0"/>
              <a:t>‹#›</a:t>
            </a:fld>
            <a:endParaRPr lang="en-US"/>
          </a:p>
        </p:txBody>
      </p:sp>
    </p:spTree>
    <p:extLst>
      <p:ext uri="{BB962C8B-B14F-4D97-AF65-F5344CB8AC3E}">
        <p14:creationId xmlns:p14="http://schemas.microsoft.com/office/powerpoint/2010/main" val="32851552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AAA102-A852-43F4-A440-13260E643641}" type="datetime1">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B84F2E-2787-44C3-81EE-EC229933A4DF}" type="slidenum">
              <a:rPr lang="en-US" smtClean="0"/>
              <a:t>‹#›</a:t>
            </a:fld>
            <a:endParaRPr lang="en-US"/>
          </a:p>
        </p:txBody>
      </p:sp>
    </p:spTree>
    <p:extLst>
      <p:ext uri="{BB962C8B-B14F-4D97-AF65-F5344CB8AC3E}">
        <p14:creationId xmlns:p14="http://schemas.microsoft.com/office/powerpoint/2010/main" val="506959443"/>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AAA102-A852-43F4-A440-13260E643641}" type="datetime1">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B84F2E-2787-44C3-81EE-EC229933A4DF}"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239417435"/>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AAA102-A852-43F4-A440-13260E643641}" type="datetime1">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B84F2E-2787-44C3-81EE-EC229933A4DF}" type="slidenum">
              <a:rPr lang="en-US" smtClean="0"/>
              <a:t>‹#›</a:t>
            </a:fld>
            <a:endParaRPr lang="en-US"/>
          </a:p>
        </p:txBody>
      </p:sp>
    </p:spTree>
    <p:extLst>
      <p:ext uri="{BB962C8B-B14F-4D97-AF65-F5344CB8AC3E}">
        <p14:creationId xmlns:p14="http://schemas.microsoft.com/office/powerpoint/2010/main" val="1211978832"/>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AAA102-A852-43F4-A440-13260E643641}" type="datetime1">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B84F2E-2787-44C3-81EE-EC229933A4D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64998613"/>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AAA102-A852-43F4-A440-13260E643641}" type="datetime1">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B84F2E-2787-44C3-81EE-EC229933A4DF}" type="slidenum">
              <a:rPr lang="en-US" smtClean="0"/>
              <a:t>‹#›</a:t>
            </a:fld>
            <a:endParaRPr lang="en-US"/>
          </a:p>
        </p:txBody>
      </p:sp>
    </p:spTree>
    <p:extLst>
      <p:ext uri="{BB962C8B-B14F-4D97-AF65-F5344CB8AC3E}">
        <p14:creationId xmlns:p14="http://schemas.microsoft.com/office/powerpoint/2010/main" val="1114826625"/>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FA8A9D6-637C-4FB7-9674-2B6D4DB70370}" type="datetime1">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B84F2E-2787-44C3-81EE-EC229933A4DF}" type="slidenum">
              <a:rPr lang="en-US" smtClean="0"/>
              <a:t>‹#›</a:t>
            </a:fld>
            <a:endParaRPr lang="en-US"/>
          </a:p>
        </p:txBody>
      </p:sp>
    </p:spTree>
    <p:extLst>
      <p:ext uri="{BB962C8B-B14F-4D97-AF65-F5344CB8AC3E}">
        <p14:creationId xmlns:p14="http://schemas.microsoft.com/office/powerpoint/2010/main" val="32839105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26C4E6-5E94-4051-BB06-267EBB154303}" type="datetime1">
              <a:rPr lang="en-US" smtClean="0"/>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B84F2E-2787-44C3-81EE-EC229933A4DF}" type="slidenum">
              <a:rPr lang="en-US" smtClean="0"/>
              <a:t>‹#›</a:t>
            </a:fld>
            <a:endParaRPr lang="en-US"/>
          </a:p>
        </p:txBody>
      </p:sp>
    </p:spTree>
    <p:extLst>
      <p:ext uri="{BB962C8B-B14F-4D97-AF65-F5344CB8AC3E}">
        <p14:creationId xmlns:p14="http://schemas.microsoft.com/office/powerpoint/2010/main" val="14008992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graphicFrame>
        <p:nvGraphicFramePr>
          <p:cNvPr id="15" name="Object 14" hidden="1">
            <a:extLst>
              <a:ext uri="{FF2B5EF4-FFF2-40B4-BE49-F238E27FC236}">
                <a16:creationId xmlns:a16="http://schemas.microsoft.com/office/drawing/2014/main" id="{211E6799-D89A-4A94-8ED6-74E48E226058}"/>
              </a:ext>
            </a:extLst>
          </p:cNvPr>
          <p:cNvGraphicFramePr>
            <a:graphicFrameLocks noChangeAspect="1"/>
          </p:cNvGraphicFramePr>
          <p:nvPr userDrawn="1">
            <p:custDataLst>
              <p:tags r:id="rId2"/>
            </p:custDataLst>
            <p:extLst>
              <p:ext uri="{D42A27DB-BD31-4B8C-83A1-F6EECF244321}">
                <p14:modId xmlns:p14="http://schemas.microsoft.com/office/powerpoint/2010/main" val="32408937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97" name="think-cell Slide" r:id="rId4" imgW="421" imgH="423" progId="TCLayout.ActiveDocument.1">
                  <p:embed/>
                </p:oleObj>
              </mc:Choice>
              <mc:Fallback>
                <p:oleObj name="think-cell Slide" r:id="rId4" imgW="421" imgH="423" progId="TCLayout.ActiveDocument.1">
                  <p:embed/>
                  <p:pic>
                    <p:nvPicPr>
                      <p:cNvPr id="15" name="Object 14" hidden="1">
                        <a:extLst>
                          <a:ext uri="{FF2B5EF4-FFF2-40B4-BE49-F238E27FC236}">
                            <a16:creationId xmlns:a16="http://schemas.microsoft.com/office/drawing/2014/main" id="{211E6799-D89A-4A94-8ED6-74E48E22605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9" name="Rectangle 18">
            <a:extLst>
              <a:ext uri="{FF2B5EF4-FFF2-40B4-BE49-F238E27FC236}">
                <a16:creationId xmlns:a16="http://schemas.microsoft.com/office/drawing/2014/main" id="{AE5B9696-B4F9-471F-A4FC-19137CA4E58E}"/>
              </a:ext>
            </a:extLst>
          </p:cNvPr>
          <p:cNvSpPr/>
          <p:nvPr userDrawn="1"/>
        </p:nvSpPr>
        <p:spPr>
          <a:xfrm>
            <a:off x="0" y="1"/>
            <a:ext cx="12192000" cy="6858000"/>
          </a:xfrm>
          <a:prstGeom prst="rect">
            <a:avLst/>
          </a:prstGeom>
          <a:solidFill>
            <a:srgbClr val="007938"/>
          </a:solidFill>
        </p:spPr>
        <p:txBody>
          <a:bodyPr vert="horz" lIns="91440" tIns="45720" rIns="91440" bIns="45720" rtlCol="0" anchor="ctr"/>
          <a:lstStyle/>
          <a:p>
            <a:pPr lvl="0" algn="l"/>
            <a:r>
              <a:rPr lang="en-US" sz="2400" b="1" i="1" dirty="0" err="1">
                <a:solidFill>
                  <a:schemeClr val="bg1"/>
                </a:solidFill>
                <a:latin typeface="Leelawadee" panose="020B0502040204020203" pitchFamily="34" charset="-34"/>
                <a:cs typeface="Leelawadee" panose="020B0502040204020203" pitchFamily="34" charset="-34"/>
              </a:rPr>
              <a:t>ct</a:t>
            </a:r>
            <a:endParaRPr lang="en-US" sz="2400" b="1" i="1" dirty="0">
              <a:solidFill>
                <a:schemeClr val="bg1"/>
              </a:solidFill>
              <a:latin typeface="Leelawadee" panose="020B0502040204020203" pitchFamily="34" charset="-34"/>
              <a:cs typeface="Leelawadee" panose="020B0502040204020203" pitchFamily="34" charset="-34"/>
            </a:endParaRPr>
          </a:p>
        </p:txBody>
      </p:sp>
      <p:pic>
        <p:nvPicPr>
          <p:cNvPr id="10" name="Picture 9">
            <a:extLst>
              <a:ext uri="{FF2B5EF4-FFF2-40B4-BE49-F238E27FC236}">
                <a16:creationId xmlns:a16="http://schemas.microsoft.com/office/drawing/2014/main" id="{F3002E8A-D083-40B2-8660-0FC299E52DFE}"/>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l="15111" r="73827" b="3676"/>
          <a:stretch/>
        </p:blipFill>
        <p:spPr>
          <a:xfrm>
            <a:off x="0" y="-17751"/>
            <a:ext cx="341929" cy="4852988"/>
          </a:xfrm>
          <a:prstGeom prst="rect">
            <a:avLst/>
          </a:prstGeom>
        </p:spPr>
      </p:pic>
      <p:sp>
        <p:nvSpPr>
          <p:cNvPr id="21" name="TextBox 2">
            <a:extLst>
              <a:ext uri="{FF2B5EF4-FFF2-40B4-BE49-F238E27FC236}">
                <a16:creationId xmlns:a16="http://schemas.microsoft.com/office/drawing/2014/main" id="{D8727CF4-2BF5-4B85-871F-7A6903F3B741}"/>
              </a:ext>
            </a:extLst>
          </p:cNvPr>
          <p:cNvSpPr txBox="1">
            <a:spLocks noChangeArrowheads="1"/>
          </p:cNvSpPr>
          <p:nvPr userDrawn="1"/>
        </p:nvSpPr>
        <p:spPr bwMode="auto">
          <a:xfrm>
            <a:off x="343163" y="4880416"/>
            <a:ext cx="74313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800" b="1" dirty="0">
                <a:solidFill>
                  <a:schemeClr val="bg1"/>
                </a:solidFill>
              </a:rPr>
              <a:t>COVID-19 PANDEMIC ON THE WORLD ECONOMY</a:t>
            </a:r>
          </a:p>
        </p:txBody>
      </p:sp>
      <p:pic>
        <p:nvPicPr>
          <p:cNvPr id="23" name="Picture 22">
            <a:extLst>
              <a:ext uri="{FF2B5EF4-FFF2-40B4-BE49-F238E27FC236}">
                <a16:creationId xmlns:a16="http://schemas.microsoft.com/office/drawing/2014/main" id="{42DFFEBC-AEB7-4C0B-A572-5313A292BB1A}"/>
              </a:ext>
            </a:extLst>
          </p:cNvPr>
          <p:cNvPicPr>
            <a:picLocks noChangeAspect="1"/>
          </p:cNvPicPr>
          <p:nvPr userDrawn="1"/>
        </p:nvPicPr>
        <p:blipFill>
          <a:blip r:embed="rId7"/>
          <a:stretch>
            <a:fillRect/>
          </a:stretch>
        </p:blipFill>
        <p:spPr>
          <a:xfrm>
            <a:off x="5314085" y="2439097"/>
            <a:ext cx="2293689" cy="1760220"/>
          </a:xfrm>
          <a:prstGeom prst="rect">
            <a:avLst/>
          </a:prstGeom>
        </p:spPr>
      </p:pic>
      <p:pic>
        <p:nvPicPr>
          <p:cNvPr id="24" name="Picture 23">
            <a:extLst>
              <a:ext uri="{FF2B5EF4-FFF2-40B4-BE49-F238E27FC236}">
                <a16:creationId xmlns:a16="http://schemas.microsoft.com/office/drawing/2014/main" id="{2EA9620C-1A40-44D6-BB59-927898F7BA68}"/>
              </a:ext>
            </a:extLst>
          </p:cNvPr>
          <p:cNvPicPr>
            <a:picLocks noChangeAspect="1"/>
          </p:cNvPicPr>
          <p:nvPr userDrawn="1"/>
        </p:nvPicPr>
        <p:blipFill>
          <a:blip r:embed="rId8"/>
          <a:stretch>
            <a:fillRect/>
          </a:stretch>
        </p:blipFill>
        <p:spPr>
          <a:xfrm>
            <a:off x="9889837" y="2438748"/>
            <a:ext cx="2293689" cy="1763585"/>
          </a:xfrm>
          <a:prstGeom prst="rect">
            <a:avLst/>
          </a:prstGeom>
        </p:spPr>
      </p:pic>
      <p:pic>
        <p:nvPicPr>
          <p:cNvPr id="25" name="Picture 24">
            <a:extLst>
              <a:ext uri="{FF2B5EF4-FFF2-40B4-BE49-F238E27FC236}">
                <a16:creationId xmlns:a16="http://schemas.microsoft.com/office/drawing/2014/main" id="{8B7435B6-67A7-4D12-8851-D27D41440650}"/>
              </a:ext>
            </a:extLst>
          </p:cNvPr>
          <p:cNvPicPr>
            <a:picLocks noChangeAspect="1"/>
          </p:cNvPicPr>
          <p:nvPr userDrawn="1"/>
        </p:nvPicPr>
        <p:blipFill>
          <a:blip r:embed="rId9"/>
          <a:stretch>
            <a:fillRect/>
          </a:stretch>
        </p:blipFill>
        <p:spPr>
          <a:xfrm>
            <a:off x="3025755" y="2439097"/>
            <a:ext cx="2293689" cy="1760220"/>
          </a:xfrm>
          <a:prstGeom prst="rect">
            <a:avLst/>
          </a:prstGeom>
        </p:spPr>
      </p:pic>
      <p:pic>
        <p:nvPicPr>
          <p:cNvPr id="26" name="Picture 25">
            <a:extLst>
              <a:ext uri="{FF2B5EF4-FFF2-40B4-BE49-F238E27FC236}">
                <a16:creationId xmlns:a16="http://schemas.microsoft.com/office/drawing/2014/main" id="{0106AD2F-A756-49D4-9BBD-01CF83AC0481}"/>
              </a:ext>
            </a:extLst>
          </p:cNvPr>
          <p:cNvPicPr>
            <a:picLocks noChangeAspect="1"/>
          </p:cNvPicPr>
          <p:nvPr userDrawn="1"/>
        </p:nvPicPr>
        <p:blipFill>
          <a:blip r:embed="rId10"/>
          <a:stretch>
            <a:fillRect/>
          </a:stretch>
        </p:blipFill>
        <p:spPr>
          <a:xfrm>
            <a:off x="7603838" y="2438748"/>
            <a:ext cx="2293689" cy="1760570"/>
          </a:xfrm>
          <a:prstGeom prst="rect">
            <a:avLst/>
          </a:prstGeom>
        </p:spPr>
      </p:pic>
      <p:pic>
        <p:nvPicPr>
          <p:cNvPr id="27" name="Picture 26">
            <a:extLst>
              <a:ext uri="{FF2B5EF4-FFF2-40B4-BE49-F238E27FC236}">
                <a16:creationId xmlns:a16="http://schemas.microsoft.com/office/drawing/2014/main" id="{9750DB28-D265-448E-88EF-3C61C0440554}"/>
              </a:ext>
            </a:extLst>
          </p:cNvPr>
          <p:cNvPicPr>
            <a:picLocks noChangeAspect="1"/>
          </p:cNvPicPr>
          <p:nvPr userDrawn="1"/>
        </p:nvPicPr>
        <p:blipFill>
          <a:blip r:embed="rId11"/>
          <a:stretch>
            <a:fillRect/>
          </a:stretch>
        </p:blipFill>
        <p:spPr>
          <a:xfrm>
            <a:off x="723592" y="2439098"/>
            <a:ext cx="2293689" cy="1760219"/>
          </a:xfrm>
          <a:prstGeom prst="rect">
            <a:avLst/>
          </a:prstGeom>
        </p:spPr>
      </p:pic>
      <p:sp>
        <p:nvSpPr>
          <p:cNvPr id="28" name="TextBox 2">
            <a:extLst>
              <a:ext uri="{FF2B5EF4-FFF2-40B4-BE49-F238E27FC236}">
                <a16:creationId xmlns:a16="http://schemas.microsoft.com/office/drawing/2014/main" id="{D9FF0579-8A86-4CB5-B936-C944A8B135CC}"/>
              </a:ext>
            </a:extLst>
          </p:cNvPr>
          <p:cNvSpPr txBox="1">
            <a:spLocks noChangeArrowheads="1"/>
          </p:cNvSpPr>
          <p:nvPr userDrawn="1"/>
        </p:nvSpPr>
        <p:spPr bwMode="auto">
          <a:xfrm>
            <a:off x="355600" y="5400842"/>
            <a:ext cx="914981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200" b="1" dirty="0">
                <a:solidFill>
                  <a:schemeClr val="bg1"/>
                </a:solidFill>
              </a:rPr>
              <a:t>Presentation by: Dr. </a:t>
            </a:r>
            <a:r>
              <a:rPr lang="en-US" altLang="en-US" sz="2200" b="1" dirty="0" err="1">
                <a:solidFill>
                  <a:schemeClr val="bg1"/>
                </a:solidFill>
              </a:rPr>
              <a:t>Rabiu</a:t>
            </a:r>
            <a:r>
              <a:rPr lang="en-US" altLang="en-US" sz="2200" b="1" dirty="0">
                <a:solidFill>
                  <a:schemeClr val="bg1"/>
                </a:solidFill>
              </a:rPr>
              <a:t> </a:t>
            </a:r>
            <a:r>
              <a:rPr lang="en-US" altLang="en-US" sz="2200" b="1" dirty="0" err="1">
                <a:solidFill>
                  <a:schemeClr val="bg1"/>
                </a:solidFill>
              </a:rPr>
              <a:t>Olowo</a:t>
            </a:r>
            <a:r>
              <a:rPr lang="en-US" altLang="en-US" sz="2200" b="1" dirty="0">
                <a:solidFill>
                  <a:schemeClr val="bg1"/>
                </a:solidFill>
              </a:rPr>
              <a:t>, The </a:t>
            </a:r>
            <a:r>
              <a:rPr lang="en-US" altLang="en-US" sz="2200" b="1" dirty="0" err="1">
                <a:solidFill>
                  <a:schemeClr val="bg1"/>
                </a:solidFill>
              </a:rPr>
              <a:t>Honourable</a:t>
            </a:r>
            <a:r>
              <a:rPr lang="en-US" altLang="en-US" sz="2200" b="1" dirty="0">
                <a:solidFill>
                  <a:schemeClr val="bg1"/>
                </a:solidFill>
              </a:rPr>
              <a:t> Commissioner For Finance</a:t>
            </a:r>
          </a:p>
        </p:txBody>
      </p:sp>
      <p:pic>
        <p:nvPicPr>
          <p:cNvPr id="30" name="Picture 29">
            <a:extLst>
              <a:ext uri="{FF2B5EF4-FFF2-40B4-BE49-F238E27FC236}">
                <a16:creationId xmlns:a16="http://schemas.microsoft.com/office/drawing/2014/main" id="{A8335E2A-C2DE-457F-9073-B66B748B6C61}"/>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l="15111" r="73827" b="3676"/>
          <a:stretch/>
        </p:blipFill>
        <p:spPr>
          <a:xfrm>
            <a:off x="0" y="6352154"/>
            <a:ext cx="341929" cy="509213"/>
          </a:xfrm>
          <a:prstGeom prst="rect">
            <a:avLst/>
          </a:prstGeom>
        </p:spPr>
      </p:pic>
    </p:spTree>
    <p:extLst>
      <p:ext uri="{BB962C8B-B14F-4D97-AF65-F5344CB8AC3E}">
        <p14:creationId xmlns:p14="http://schemas.microsoft.com/office/powerpoint/2010/main" val="3305365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vmlDrawing" Target="../drawings/vmlDrawing1.v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17" Type="http://schemas.openxmlformats.org/officeDocument/2006/relationships/image" Target="../media/image1.emf" /><Relationship Id="rId2" Type="http://schemas.openxmlformats.org/officeDocument/2006/relationships/slideLayout" Target="../slideLayouts/slideLayout2.xml" /><Relationship Id="rId16" Type="http://schemas.openxmlformats.org/officeDocument/2006/relationships/oleObject" Target="../embeddings/oleObject1.bin"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tags" Target="../tags/tag3.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tags" Target="../tags/tag2.xml" /></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 /><Relationship Id="rId13" Type="http://schemas.openxmlformats.org/officeDocument/2006/relationships/slideLayout" Target="../slideLayouts/slideLayout24.xml" /><Relationship Id="rId18" Type="http://schemas.openxmlformats.org/officeDocument/2006/relationships/theme" Target="../theme/theme2.xml" /><Relationship Id="rId3" Type="http://schemas.openxmlformats.org/officeDocument/2006/relationships/slideLayout" Target="../slideLayouts/slideLayout14.xml" /><Relationship Id="rId21" Type="http://schemas.openxmlformats.org/officeDocument/2006/relationships/tags" Target="../tags/tag7.xml" /><Relationship Id="rId7" Type="http://schemas.openxmlformats.org/officeDocument/2006/relationships/slideLayout" Target="../slideLayouts/slideLayout18.xml" /><Relationship Id="rId12" Type="http://schemas.openxmlformats.org/officeDocument/2006/relationships/slideLayout" Target="../slideLayouts/slideLayout23.xml" /><Relationship Id="rId17" Type="http://schemas.openxmlformats.org/officeDocument/2006/relationships/slideLayout" Target="../slideLayouts/slideLayout28.xml" /><Relationship Id="rId2" Type="http://schemas.openxmlformats.org/officeDocument/2006/relationships/slideLayout" Target="../slideLayouts/slideLayout13.xml" /><Relationship Id="rId16" Type="http://schemas.openxmlformats.org/officeDocument/2006/relationships/slideLayout" Target="../slideLayouts/slideLayout27.xml" /><Relationship Id="rId20" Type="http://schemas.openxmlformats.org/officeDocument/2006/relationships/tags" Target="../tags/tag6.xml" /><Relationship Id="rId1" Type="http://schemas.openxmlformats.org/officeDocument/2006/relationships/slideLayout" Target="../slideLayouts/slideLayout12.xml" /><Relationship Id="rId6" Type="http://schemas.openxmlformats.org/officeDocument/2006/relationships/slideLayout" Target="../slideLayouts/slideLayout17.xml" /><Relationship Id="rId11" Type="http://schemas.openxmlformats.org/officeDocument/2006/relationships/slideLayout" Target="../slideLayouts/slideLayout22.xml" /><Relationship Id="rId5" Type="http://schemas.openxmlformats.org/officeDocument/2006/relationships/slideLayout" Target="../slideLayouts/slideLayout16.xml" /><Relationship Id="rId15" Type="http://schemas.openxmlformats.org/officeDocument/2006/relationships/slideLayout" Target="../slideLayouts/slideLayout26.xml" /><Relationship Id="rId23" Type="http://schemas.openxmlformats.org/officeDocument/2006/relationships/image" Target="../media/image1.emf" /><Relationship Id="rId10" Type="http://schemas.openxmlformats.org/officeDocument/2006/relationships/slideLayout" Target="../slideLayouts/slideLayout21.xml" /><Relationship Id="rId19" Type="http://schemas.openxmlformats.org/officeDocument/2006/relationships/vmlDrawing" Target="../drawings/vmlDrawing3.vml" /><Relationship Id="rId4" Type="http://schemas.openxmlformats.org/officeDocument/2006/relationships/slideLayout" Target="../slideLayouts/slideLayout15.xml" /><Relationship Id="rId9" Type="http://schemas.openxmlformats.org/officeDocument/2006/relationships/slideLayout" Target="../slideLayouts/slideLayout20.xml" /><Relationship Id="rId14" Type="http://schemas.openxmlformats.org/officeDocument/2006/relationships/slideLayout" Target="../slideLayouts/slideLayout25.xml" /><Relationship Id="rId22" Type="http://schemas.openxmlformats.org/officeDocument/2006/relationships/oleObject" Target="../embeddings/oleObject3.bin"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8A49DCB-DB44-438B-B01C-3E271BD1BFAF}"/>
              </a:ext>
            </a:extLst>
          </p:cNvPr>
          <p:cNvGraphicFramePr>
            <a:graphicFrameLocks noChangeAspect="1"/>
          </p:cNvGraphicFramePr>
          <p:nvPr userDrawn="1">
            <p:custDataLst>
              <p:tags r:id="rId14"/>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5" name="think-cell Slide" r:id="rId16" imgW="421" imgH="423" progId="TCLayout.ActiveDocument.1">
                  <p:embed/>
                </p:oleObj>
              </mc:Choice>
              <mc:Fallback>
                <p:oleObj name="think-cell Slide" r:id="rId16" imgW="421" imgH="423" progId="TCLayout.ActiveDocument.1">
                  <p:embed/>
                  <p:pic>
                    <p:nvPicPr>
                      <p:cNvPr id="8" name="Object 7" hidden="1">
                        <a:extLst>
                          <a:ext uri="{FF2B5EF4-FFF2-40B4-BE49-F238E27FC236}">
                            <a16:creationId xmlns:a16="http://schemas.microsoft.com/office/drawing/2014/main" id="{A8A49DCB-DB44-438B-B01C-3E271BD1BFAF}"/>
                          </a:ext>
                        </a:extLst>
                      </p:cNvPr>
                      <p:cNvPicPr/>
                      <p:nvPr/>
                    </p:nvPicPr>
                    <p:blipFill>
                      <a:blip r:embed="rId17"/>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BBC5192C-4A55-4598-ABE4-472BA8103397}"/>
              </a:ext>
            </a:extLst>
          </p:cNvPr>
          <p:cNvSpPr/>
          <p:nvPr userDrawn="1">
            <p:custDataLst>
              <p:tags r:id="rId1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Calibri Light" panose="020F0302020204030204" pitchFamily="34" charset="0"/>
              <a:ea typeface="+mj-ea"/>
              <a:cs typeface="+mj-cs"/>
              <a:sym typeface="Calibri Light" panose="020F0302020204030204" pitchFamily="34" charset="0"/>
            </a:endParaRPr>
          </a:p>
        </p:txBody>
      </p:sp>
      <p:sp>
        <p:nvSpPr>
          <p:cNvPr id="2" name="Title Placeholder 1">
            <a:extLst>
              <a:ext uri="{FF2B5EF4-FFF2-40B4-BE49-F238E27FC236}">
                <a16:creationId xmlns:a16="http://schemas.microsoft.com/office/drawing/2014/main" id="{24194F9B-E5A2-439D-8A1D-1EE6B61CB3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3B1921D-3B9F-479A-AB05-827BB481DF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E3122E-CFE5-43BA-9059-5EC608F6CF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AAA102-A852-43F4-A440-13260E643641}" type="datetime1">
              <a:rPr lang="en-US" smtClean="0"/>
              <a:t>12/7/2020</a:t>
            </a:fld>
            <a:endParaRPr lang="en-US"/>
          </a:p>
        </p:txBody>
      </p:sp>
      <p:sp>
        <p:nvSpPr>
          <p:cNvPr id="5" name="Footer Placeholder 4">
            <a:extLst>
              <a:ext uri="{FF2B5EF4-FFF2-40B4-BE49-F238E27FC236}">
                <a16:creationId xmlns:a16="http://schemas.microsoft.com/office/drawing/2014/main" id="{D0C41DFB-2851-4CEC-B480-D90FE24441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EF7AB27-B247-4BB2-8434-EFBF157EBA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B84F2E-2787-44C3-81EE-EC229933A4DF}" type="slidenum">
              <a:rPr lang="en-US" smtClean="0"/>
              <a:t>‹#›</a:t>
            </a:fld>
            <a:endParaRPr lang="en-US"/>
          </a:p>
        </p:txBody>
      </p:sp>
    </p:spTree>
    <p:extLst>
      <p:ext uri="{BB962C8B-B14F-4D97-AF65-F5344CB8AC3E}">
        <p14:creationId xmlns:p14="http://schemas.microsoft.com/office/powerpoint/2010/main" val="26318249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FAAA102-A852-43F4-A440-13260E643641}" type="datetime1">
              <a:rPr lang="en-US" smtClean="0"/>
              <a:t>12/7/2020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1B84F2E-2787-44C3-81EE-EC229933A4DF}" type="slidenum">
              <a:rPr lang="en-US" smtClean="0"/>
              <a:t>‹#›</a:t>
            </a:fld>
            <a:endParaRPr lang="en-US"/>
          </a:p>
        </p:txBody>
      </p:sp>
      <p:graphicFrame>
        <p:nvGraphicFramePr>
          <p:cNvPr id="18" name="Object 17" hidden="1">
            <a:extLst>
              <a:ext uri="{FF2B5EF4-FFF2-40B4-BE49-F238E27FC236}">
                <a16:creationId xmlns:a16="http://schemas.microsoft.com/office/drawing/2014/main" id="{031B026F-4AED-445D-9465-6838DAFF0B37}"/>
              </a:ext>
            </a:extLst>
          </p:cNvPr>
          <p:cNvGraphicFramePr>
            <a:graphicFrameLocks noChangeAspect="1"/>
          </p:cNvGraphicFramePr>
          <p:nvPr userDrawn="1">
            <p:custDataLst>
              <p:tags r:id="rId20"/>
            </p:custDataLst>
            <p:extLst>
              <p:ext uri="{D42A27DB-BD31-4B8C-83A1-F6EECF244321}">
                <p14:modId xmlns:p14="http://schemas.microsoft.com/office/powerpoint/2010/main" val="19861683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3" name="think-cell Slide" r:id="rId22" imgW="421" imgH="423" progId="TCLayout.ActiveDocument.1">
                  <p:embed/>
                </p:oleObj>
              </mc:Choice>
              <mc:Fallback>
                <p:oleObj name="think-cell Slide" r:id="rId22" imgW="421" imgH="423" progId="TCLayout.ActiveDocument.1">
                  <p:embed/>
                  <p:pic>
                    <p:nvPicPr>
                      <p:cNvPr id="18" name="Object 17" hidden="1">
                        <a:extLst>
                          <a:ext uri="{FF2B5EF4-FFF2-40B4-BE49-F238E27FC236}">
                            <a16:creationId xmlns:a16="http://schemas.microsoft.com/office/drawing/2014/main" id="{031B026F-4AED-445D-9465-6838DAFF0B37}"/>
                          </a:ext>
                        </a:extLst>
                      </p:cNvPr>
                      <p:cNvPicPr/>
                      <p:nvPr/>
                    </p:nvPicPr>
                    <p:blipFill>
                      <a:blip r:embed="rId23"/>
                      <a:stretch>
                        <a:fillRect/>
                      </a:stretch>
                    </p:blipFill>
                    <p:spPr>
                      <a:xfrm>
                        <a:off x="1588" y="1588"/>
                        <a:ext cx="1588" cy="1588"/>
                      </a:xfrm>
                      <a:prstGeom prst="rect">
                        <a:avLst/>
                      </a:prstGeom>
                    </p:spPr>
                  </p:pic>
                </p:oleObj>
              </mc:Fallback>
            </mc:AlternateContent>
          </a:graphicData>
        </a:graphic>
      </p:graphicFrame>
      <p:sp>
        <p:nvSpPr>
          <p:cNvPr id="19" name="Rectangle 18" hidden="1">
            <a:extLst>
              <a:ext uri="{FF2B5EF4-FFF2-40B4-BE49-F238E27FC236}">
                <a16:creationId xmlns:a16="http://schemas.microsoft.com/office/drawing/2014/main" id="{9A603D8A-5AEF-49A3-8504-09D93D706C6F}"/>
              </a:ext>
            </a:extLst>
          </p:cNvPr>
          <p:cNvSpPr/>
          <p:nvPr userDrawn="1">
            <p:custDataLst>
              <p:tags r:id="rId21"/>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Calibri Light" panose="020F0302020204030204" pitchFamily="34" charset="0"/>
              <a:ea typeface="+mj-ea"/>
              <a:cs typeface="+mj-cs"/>
              <a:sym typeface="Calibri Light" panose="020F0302020204030204" pitchFamily="34" charset="0"/>
            </a:endParaRPr>
          </a:p>
        </p:txBody>
      </p:sp>
    </p:spTree>
    <p:extLst>
      <p:ext uri="{BB962C8B-B14F-4D97-AF65-F5344CB8AC3E}">
        <p14:creationId xmlns:p14="http://schemas.microsoft.com/office/powerpoint/2010/main" val="2283516498"/>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 id="2147483718" r:id="rId15"/>
    <p:sldLayoutId id="2147483719" r:id="rId16"/>
    <p:sldLayoutId id="2147483720" r:id="rId17"/>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8.xml" /><Relationship Id="rId2" Type="http://schemas.openxmlformats.org/officeDocument/2006/relationships/tags" Target="../tags/tag9.xml" /><Relationship Id="rId1" Type="http://schemas.openxmlformats.org/officeDocument/2006/relationships/vmlDrawing" Target="../drawings/vmlDrawing5.vml" /><Relationship Id="rId5" Type="http://schemas.openxmlformats.org/officeDocument/2006/relationships/image" Target="../media/image1.emf" /><Relationship Id="rId4" Type="http://schemas.openxmlformats.org/officeDocument/2006/relationships/oleObject" Target="../embeddings/oleObject5.bin" /></Relationships>
</file>

<file path=ppt/slides/_rels/slide2.xml.rels><?xml version="1.0" encoding="UTF-8" standalone="yes"?>
<Relationships xmlns="http://schemas.openxmlformats.org/package/2006/relationships"><Relationship Id="rId8" Type="http://schemas.openxmlformats.org/officeDocument/2006/relationships/image" Target="../media/image1.emf" /><Relationship Id="rId3" Type="http://schemas.openxmlformats.org/officeDocument/2006/relationships/tags" Target="../tags/tag11.xml" /><Relationship Id="rId7" Type="http://schemas.openxmlformats.org/officeDocument/2006/relationships/oleObject" Target="../embeddings/oleObject6.bin" /><Relationship Id="rId2" Type="http://schemas.openxmlformats.org/officeDocument/2006/relationships/tags" Target="../tags/tag10.xml" /><Relationship Id="rId1" Type="http://schemas.openxmlformats.org/officeDocument/2006/relationships/vmlDrawing" Target="../drawings/vmlDrawing6.vml" /><Relationship Id="rId6" Type="http://schemas.openxmlformats.org/officeDocument/2006/relationships/slideLayout" Target="../slideLayouts/slideLayout1.xml" /><Relationship Id="rId5" Type="http://schemas.openxmlformats.org/officeDocument/2006/relationships/tags" Target="../tags/tag13.xml" /><Relationship Id="rId4" Type="http://schemas.openxmlformats.org/officeDocument/2006/relationships/tags" Target="../tags/tag12.xml" /></Relationships>
</file>

<file path=ppt/slides/_rels/slide3.xml.rels><?xml version="1.0" encoding="UTF-8" standalone="yes"?>
<Relationships xmlns="http://schemas.openxmlformats.org/package/2006/relationships"><Relationship Id="rId8" Type="http://schemas.openxmlformats.org/officeDocument/2006/relationships/image" Target="../media/image11.GIF" /><Relationship Id="rId3" Type="http://schemas.openxmlformats.org/officeDocument/2006/relationships/slideLayout" Target="../slideLayouts/slideLayout1.xml" /><Relationship Id="rId7" Type="http://schemas.openxmlformats.org/officeDocument/2006/relationships/image" Target="../media/image10.GIF" /><Relationship Id="rId2" Type="http://schemas.openxmlformats.org/officeDocument/2006/relationships/tags" Target="../tags/tag14.xml" /><Relationship Id="rId1" Type="http://schemas.openxmlformats.org/officeDocument/2006/relationships/vmlDrawing" Target="../drawings/vmlDrawing7.vml" /><Relationship Id="rId6" Type="http://schemas.openxmlformats.org/officeDocument/2006/relationships/image" Target="../media/image9.GIF" /><Relationship Id="rId5" Type="http://schemas.openxmlformats.org/officeDocument/2006/relationships/image" Target="../media/image1.emf" /><Relationship Id="rId4" Type="http://schemas.openxmlformats.org/officeDocument/2006/relationships/oleObject" Target="../embeddings/oleObject6.bin" /></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 /><Relationship Id="rId7" Type="http://schemas.openxmlformats.org/officeDocument/2006/relationships/image" Target="../media/image13.png" /><Relationship Id="rId2" Type="http://schemas.openxmlformats.org/officeDocument/2006/relationships/tags" Target="../tags/tag15.xml" /><Relationship Id="rId1" Type="http://schemas.openxmlformats.org/officeDocument/2006/relationships/vmlDrawing" Target="../drawings/vmlDrawing8.vml" /><Relationship Id="rId6" Type="http://schemas.openxmlformats.org/officeDocument/2006/relationships/image" Target="../media/image12.png" /><Relationship Id="rId5" Type="http://schemas.openxmlformats.org/officeDocument/2006/relationships/image" Target="../media/image1.emf" /><Relationship Id="rId4" Type="http://schemas.openxmlformats.org/officeDocument/2006/relationships/oleObject" Target="../embeddings/oleObject6.bin" /></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 /><Relationship Id="rId2" Type="http://schemas.openxmlformats.org/officeDocument/2006/relationships/tags" Target="../tags/tag16.xml" /><Relationship Id="rId1" Type="http://schemas.openxmlformats.org/officeDocument/2006/relationships/vmlDrawing" Target="../drawings/vmlDrawing9.vml" /><Relationship Id="rId5" Type="http://schemas.openxmlformats.org/officeDocument/2006/relationships/image" Target="../media/image1.emf" /><Relationship Id="rId4" Type="http://schemas.openxmlformats.org/officeDocument/2006/relationships/oleObject" Target="../embeddings/oleObject6.bin" /></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 /><Relationship Id="rId2" Type="http://schemas.openxmlformats.org/officeDocument/2006/relationships/tags" Target="../tags/tag17.xml" /><Relationship Id="rId1" Type="http://schemas.openxmlformats.org/officeDocument/2006/relationships/vmlDrawing" Target="../drawings/vmlDrawing10.vml" /><Relationship Id="rId5" Type="http://schemas.openxmlformats.org/officeDocument/2006/relationships/image" Target="../media/image1.emf" /><Relationship Id="rId4" Type="http://schemas.openxmlformats.org/officeDocument/2006/relationships/oleObject" Target="../embeddings/oleObject6.bin" /></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 /><Relationship Id="rId2" Type="http://schemas.openxmlformats.org/officeDocument/2006/relationships/tags" Target="../tags/tag18.xml" /><Relationship Id="rId1" Type="http://schemas.openxmlformats.org/officeDocument/2006/relationships/vmlDrawing" Target="../drawings/vmlDrawing11.vml" /><Relationship Id="rId5" Type="http://schemas.openxmlformats.org/officeDocument/2006/relationships/image" Target="../media/image1.emf" /><Relationship Id="rId4" Type="http://schemas.openxmlformats.org/officeDocument/2006/relationships/oleObject" Target="../embeddings/oleObject6.bin" /></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 /><Relationship Id="rId2" Type="http://schemas.openxmlformats.org/officeDocument/2006/relationships/tags" Target="../tags/tag19.xml" /><Relationship Id="rId1" Type="http://schemas.openxmlformats.org/officeDocument/2006/relationships/vmlDrawing" Target="../drawings/vmlDrawing12.vml" /><Relationship Id="rId6" Type="http://schemas.openxmlformats.org/officeDocument/2006/relationships/image" Target="../media/image14.GIF" /><Relationship Id="rId5" Type="http://schemas.openxmlformats.org/officeDocument/2006/relationships/image" Target="../media/image1.emf" /><Relationship Id="rId4" Type="http://schemas.openxmlformats.org/officeDocument/2006/relationships/oleObject" Target="../embeddings/oleObject6.bin" /></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 /><Relationship Id="rId2" Type="http://schemas.openxmlformats.org/officeDocument/2006/relationships/tags" Target="../tags/tag20.xml" /><Relationship Id="rId1" Type="http://schemas.openxmlformats.org/officeDocument/2006/relationships/vmlDrawing" Target="../drawings/vmlDrawing13.vml" /><Relationship Id="rId6" Type="http://schemas.openxmlformats.org/officeDocument/2006/relationships/image" Target="../media/image15.png" /><Relationship Id="rId5" Type="http://schemas.openxmlformats.org/officeDocument/2006/relationships/image" Target="../media/image1.emf" /><Relationship Id="rId4" Type="http://schemas.openxmlformats.org/officeDocument/2006/relationships/oleObject" Target="../embeddings/oleObject6.bin" /></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 /><Relationship Id="rId7" Type="http://schemas.openxmlformats.org/officeDocument/2006/relationships/image" Target="../media/image17.png" /><Relationship Id="rId2" Type="http://schemas.openxmlformats.org/officeDocument/2006/relationships/tags" Target="../tags/tag21.xml" /><Relationship Id="rId1" Type="http://schemas.openxmlformats.org/officeDocument/2006/relationships/vmlDrawing" Target="../drawings/vmlDrawing14.vml" /><Relationship Id="rId6" Type="http://schemas.openxmlformats.org/officeDocument/2006/relationships/image" Target="../media/image16.png" /><Relationship Id="rId5" Type="http://schemas.openxmlformats.org/officeDocument/2006/relationships/image" Target="../media/image1.emf" /><Relationship Id="rId4" Type="http://schemas.openxmlformats.org/officeDocument/2006/relationships/oleObject" Target="../embeddings/oleObject6.bin" /></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 /><Relationship Id="rId2" Type="http://schemas.openxmlformats.org/officeDocument/2006/relationships/tags" Target="../tags/tag22.xml" /><Relationship Id="rId1" Type="http://schemas.openxmlformats.org/officeDocument/2006/relationships/vmlDrawing" Target="../drawings/vmlDrawing15.vml" /><Relationship Id="rId6" Type="http://schemas.openxmlformats.org/officeDocument/2006/relationships/image" Target="../media/image18.jpeg" /><Relationship Id="rId5" Type="http://schemas.openxmlformats.org/officeDocument/2006/relationships/image" Target="../media/image1.emf" /><Relationship Id="rId4" Type="http://schemas.openxmlformats.org/officeDocument/2006/relationships/oleObject" Target="../embeddings/oleObject6.bin" /></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 /><Relationship Id="rId2" Type="http://schemas.openxmlformats.org/officeDocument/2006/relationships/tags" Target="../tags/tag23.xml" /><Relationship Id="rId1" Type="http://schemas.openxmlformats.org/officeDocument/2006/relationships/vmlDrawing" Target="../drawings/vmlDrawing16.vml" /><Relationship Id="rId5" Type="http://schemas.openxmlformats.org/officeDocument/2006/relationships/image" Target="../media/image1.emf" /><Relationship Id="rId4" Type="http://schemas.openxmlformats.org/officeDocument/2006/relationships/oleObject" Target="../embeddings/oleObject6.bin" /></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 /><Relationship Id="rId2" Type="http://schemas.openxmlformats.org/officeDocument/2006/relationships/tags" Target="../tags/tag24.xml" /><Relationship Id="rId1" Type="http://schemas.openxmlformats.org/officeDocument/2006/relationships/vmlDrawing" Target="../drawings/vmlDrawing17.vml" /><Relationship Id="rId6" Type="http://schemas.openxmlformats.org/officeDocument/2006/relationships/image" Target="../media/image19.GIF" /><Relationship Id="rId5" Type="http://schemas.openxmlformats.org/officeDocument/2006/relationships/image" Target="../media/image1.emf" /><Relationship Id="rId4" Type="http://schemas.openxmlformats.org/officeDocument/2006/relationships/oleObject" Target="../embeddings/oleObject6.bin" /></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 /><Relationship Id="rId2" Type="http://schemas.openxmlformats.org/officeDocument/2006/relationships/tags" Target="../tags/tag25.xml" /><Relationship Id="rId1" Type="http://schemas.openxmlformats.org/officeDocument/2006/relationships/vmlDrawing" Target="../drawings/vmlDrawing18.vml" /><Relationship Id="rId6" Type="http://schemas.openxmlformats.org/officeDocument/2006/relationships/image" Target="../media/image20.GIF" /><Relationship Id="rId5" Type="http://schemas.openxmlformats.org/officeDocument/2006/relationships/image" Target="../media/image1.emf" /><Relationship Id="rId4" Type="http://schemas.openxmlformats.org/officeDocument/2006/relationships/oleObject" Target="../embeddings/oleObject6.bin" /></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 /><Relationship Id="rId2" Type="http://schemas.openxmlformats.org/officeDocument/2006/relationships/tags" Target="../tags/tag26.xml" /><Relationship Id="rId1" Type="http://schemas.openxmlformats.org/officeDocument/2006/relationships/vmlDrawing" Target="../drawings/vmlDrawing19.vml" /><Relationship Id="rId5" Type="http://schemas.openxmlformats.org/officeDocument/2006/relationships/image" Target="../media/image1.emf" /><Relationship Id="rId4" Type="http://schemas.openxmlformats.org/officeDocument/2006/relationships/oleObject" Target="../embeddings/oleObject6.bin"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5C7ED5CC-0A3F-4A30-8944-7240815EFDD4}"/>
              </a:ext>
            </a:extLst>
          </p:cNvPr>
          <p:cNvGraphicFramePr>
            <a:graphicFrameLocks noChangeAspect="1"/>
          </p:cNvGraphicFramePr>
          <p:nvPr>
            <p:custDataLst>
              <p:tags r:id="rId2"/>
            </p:custDataLst>
            <p:extLst>
              <p:ext uri="{D42A27DB-BD31-4B8C-83A1-F6EECF244321}">
                <p14:modId xmlns:p14="http://schemas.microsoft.com/office/powerpoint/2010/main" val="39378433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21" name="think-cell Slide" r:id="rId4" imgW="421" imgH="423" progId="TCLayout.ActiveDocument.1">
                  <p:embed/>
                </p:oleObj>
              </mc:Choice>
              <mc:Fallback>
                <p:oleObj name="think-cell Slide" r:id="rId4" imgW="421" imgH="423" progId="TCLayout.ActiveDocument.1">
                  <p:embed/>
                  <p:pic>
                    <p:nvPicPr>
                      <p:cNvPr id="4" name="Object 3" hidden="1">
                        <a:extLst>
                          <a:ext uri="{FF2B5EF4-FFF2-40B4-BE49-F238E27FC236}">
                            <a16:creationId xmlns:a16="http://schemas.microsoft.com/office/drawing/2014/main" id="{5C7ED5CC-0A3F-4A30-8944-7240815EFDD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3956520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5C7ED5CC-0A3F-4A30-8944-7240815EFDD4}"/>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45" name="think-cell Slide" r:id="rId7" imgW="421" imgH="423" progId="TCLayout.ActiveDocument.1">
                  <p:embed/>
                </p:oleObj>
              </mc:Choice>
              <mc:Fallback>
                <p:oleObj name="think-cell Slide" r:id="rId7" imgW="421" imgH="423" progId="TCLayout.ActiveDocument.1">
                  <p:embed/>
                  <p:pic>
                    <p:nvPicPr>
                      <p:cNvPr id="4" name="Object 3" hidden="1">
                        <a:extLst>
                          <a:ext uri="{FF2B5EF4-FFF2-40B4-BE49-F238E27FC236}">
                            <a16:creationId xmlns:a16="http://schemas.microsoft.com/office/drawing/2014/main" id="{5C7ED5CC-0A3F-4A30-8944-7240815EFDD4}"/>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B5D7A6C8-B2FA-4B15-B9DC-0C80DC77BA46}"/>
              </a:ext>
            </a:extLst>
          </p:cNvPr>
          <p:cNvSpPr/>
          <p:nvPr/>
        </p:nvSpPr>
        <p:spPr>
          <a:xfrm>
            <a:off x="474888" y="64254"/>
            <a:ext cx="1422184" cy="523220"/>
          </a:xfrm>
          <a:prstGeom prst="rect">
            <a:avLst/>
          </a:prstGeom>
        </p:spPr>
        <p:txBody>
          <a:bodyPr wrap="none">
            <a:spAutoFit/>
          </a:bodyPr>
          <a:lstStyle/>
          <a:p>
            <a:r>
              <a:rPr lang="en-US" sz="2800" b="1" dirty="0">
                <a:latin typeface="Helvetica" panose="020B0604020202020204" pitchFamily="34" charset="0"/>
                <a:cs typeface="Helvetica" panose="020B0604020202020204" pitchFamily="34" charset="0"/>
              </a:rPr>
              <a:t>Outline</a:t>
            </a:r>
          </a:p>
        </p:txBody>
      </p:sp>
      <p:sp>
        <p:nvSpPr>
          <p:cNvPr id="23" name="Text Box 8">
            <a:extLst>
              <a:ext uri="{FF2B5EF4-FFF2-40B4-BE49-F238E27FC236}">
                <a16:creationId xmlns:a16="http://schemas.microsoft.com/office/drawing/2014/main" id="{95032E1C-84DF-451D-90E9-1B2D6DF81417}"/>
              </a:ext>
            </a:extLst>
          </p:cNvPr>
          <p:cNvSpPr txBox="1">
            <a:spLocks noChangeArrowheads="1"/>
          </p:cNvSpPr>
          <p:nvPr>
            <p:custDataLst>
              <p:tags r:id="rId3"/>
            </p:custDataLst>
          </p:nvPr>
        </p:nvSpPr>
        <p:spPr bwMode="gray">
          <a:xfrm>
            <a:off x="2029670" y="1974807"/>
            <a:ext cx="7954439" cy="420624"/>
          </a:xfrm>
          <a:prstGeom prst="rect">
            <a:avLst/>
          </a:prstGeom>
          <a:noFill/>
          <a:ln w="12700" algn="ctr">
            <a:solidFill>
              <a:schemeClr val="tx1"/>
            </a:solidFill>
            <a:miter lim="800000"/>
            <a:headEnd/>
            <a:tailEnd/>
          </a:ln>
          <a:effectLst>
            <a:prstShdw prst="shdw17" dist="17961" dir="2700000">
              <a:srgbClr val="737373"/>
            </a:prstShdw>
          </a:effectLst>
        </p:spPr>
        <p:txBody>
          <a:bodyPr wrap="none" lIns="101882" tIns="50941" rIns="101882" bIns="50941" anchor="ctr"/>
          <a:lstStyle>
            <a:defPPr>
              <a:defRPr lang="en-US"/>
            </a:defPPr>
            <a:lvl1pPr defTabSz="1069975">
              <a:tabLst>
                <a:tab pos="958850" algn="l"/>
                <a:tab pos="4310063" algn="l"/>
                <a:tab pos="5289550" algn="r"/>
              </a:tabLst>
              <a:defRPr sz="1400" b="1">
                <a:solidFill>
                  <a:schemeClr val="tx1">
                    <a:lumMod val="75000"/>
                    <a:lumOff val="25000"/>
                  </a:schemeClr>
                </a:solidFill>
                <a:latin typeface="+mj-lt"/>
                <a:ea typeface="LF_Kai"/>
                <a:cs typeface="LF_Kai"/>
              </a:defRPr>
            </a:lvl1pPr>
          </a:lstStyle>
          <a:p>
            <a:r>
              <a:rPr lang="en-ZA" sz="2000" dirty="0">
                <a:solidFill>
                  <a:prstClr val="black">
                    <a:lumMod val="75000"/>
                    <a:lumOff val="25000"/>
                  </a:prstClr>
                </a:solidFill>
                <a:latin typeface="Helvetica" panose="020B0604020202020204" pitchFamily="34" charset="0"/>
                <a:cs typeface="Helvetica" panose="020B0604020202020204" pitchFamily="34" charset="0"/>
              </a:rPr>
              <a:t>Section 1      </a:t>
            </a:r>
            <a:r>
              <a:rPr lang="en-US" sz="2000" dirty="0">
                <a:solidFill>
                  <a:prstClr val="black">
                    <a:lumMod val="75000"/>
                    <a:lumOff val="25000"/>
                  </a:prstClr>
                </a:solidFill>
                <a:latin typeface="Helvetica" panose="020B0604020202020204" pitchFamily="34" charset="0"/>
                <a:cs typeface="Helvetica" panose="020B0604020202020204" pitchFamily="34" charset="0"/>
              </a:rPr>
              <a:t>Executive Summary</a:t>
            </a:r>
          </a:p>
        </p:txBody>
      </p:sp>
      <p:sp>
        <p:nvSpPr>
          <p:cNvPr id="24" name="Rectangle 23">
            <a:extLst>
              <a:ext uri="{FF2B5EF4-FFF2-40B4-BE49-F238E27FC236}">
                <a16:creationId xmlns:a16="http://schemas.microsoft.com/office/drawing/2014/main" id="{04CEF5F5-B337-47CD-BA9C-854A4A7ECAF6}"/>
              </a:ext>
            </a:extLst>
          </p:cNvPr>
          <p:cNvSpPr/>
          <p:nvPr/>
        </p:nvSpPr>
        <p:spPr>
          <a:xfrm>
            <a:off x="9320109" y="1974808"/>
            <a:ext cx="671620" cy="422275"/>
          </a:xfrm>
          <a:prstGeom prst="rect">
            <a:avLst/>
          </a:prstGeom>
          <a:noFill/>
          <a:ln w="12700" algn="ctr">
            <a:solidFill>
              <a:schemeClr val="tx1"/>
            </a:solidFill>
            <a:miter lim="800000"/>
            <a:headEnd/>
            <a:tailEnd/>
          </a:ln>
          <a:effectLst>
            <a:prstShdw prst="shdw17" dist="17961" dir="2700000">
              <a:srgbClr val="737373"/>
            </a:prstShdw>
          </a:effectLst>
        </p:spPr>
        <p:txBody>
          <a:bodyPr wrap="none" lIns="101882" tIns="50941" rIns="101882" bIns="50941" anchor="ctr"/>
          <a:lstStyle/>
          <a:p>
            <a:pPr algn="ctr" defTabSz="1069975">
              <a:tabLst>
                <a:tab pos="958850" algn="l"/>
                <a:tab pos="4310063" algn="l"/>
                <a:tab pos="5289550" algn="r"/>
              </a:tabLst>
            </a:pPr>
            <a:r>
              <a:rPr lang="en-US" sz="2000" b="1" dirty="0">
                <a:solidFill>
                  <a:prstClr val="black">
                    <a:lumMod val="75000"/>
                    <a:lumOff val="25000"/>
                  </a:prstClr>
                </a:solidFill>
                <a:latin typeface="Helvetica" panose="020B0604020202020204" pitchFamily="34" charset="0"/>
                <a:ea typeface="LF_Kai"/>
                <a:cs typeface="Helvetica" panose="020B0604020202020204" pitchFamily="34" charset="0"/>
              </a:rPr>
              <a:t>3</a:t>
            </a:r>
          </a:p>
        </p:txBody>
      </p:sp>
      <p:sp>
        <p:nvSpPr>
          <p:cNvPr id="25" name="TextBox 24">
            <a:extLst>
              <a:ext uri="{FF2B5EF4-FFF2-40B4-BE49-F238E27FC236}">
                <a16:creationId xmlns:a16="http://schemas.microsoft.com/office/drawing/2014/main" id="{B7884011-BE0B-4A56-9F0B-18BF44409C0B}"/>
              </a:ext>
            </a:extLst>
          </p:cNvPr>
          <p:cNvSpPr txBox="1"/>
          <p:nvPr/>
        </p:nvSpPr>
        <p:spPr>
          <a:xfrm>
            <a:off x="9193804" y="1634941"/>
            <a:ext cx="952012" cy="307777"/>
          </a:xfrm>
          <a:prstGeom prst="rect">
            <a:avLst/>
          </a:prstGeom>
          <a:noFill/>
        </p:spPr>
        <p:txBody>
          <a:bodyPr wrap="none" rtlCol="0">
            <a:noAutofit/>
          </a:bodyPr>
          <a:lstStyle/>
          <a:p>
            <a:r>
              <a:rPr lang="en-US" sz="1600" b="1" dirty="0">
                <a:solidFill>
                  <a:prstClr val="black"/>
                </a:solidFill>
                <a:latin typeface="Helvetica" panose="020B0604020202020204" pitchFamily="34" charset="0"/>
                <a:cs typeface="Helvetica" panose="020B0604020202020204" pitchFamily="34" charset="0"/>
              </a:rPr>
              <a:t>Slide#</a:t>
            </a:r>
          </a:p>
        </p:txBody>
      </p:sp>
      <p:sp>
        <p:nvSpPr>
          <p:cNvPr id="26" name="Text Box 8">
            <a:extLst>
              <a:ext uri="{FF2B5EF4-FFF2-40B4-BE49-F238E27FC236}">
                <a16:creationId xmlns:a16="http://schemas.microsoft.com/office/drawing/2014/main" id="{57A62EBB-B4E4-4E37-8FD1-2C33A88A9FC6}"/>
              </a:ext>
            </a:extLst>
          </p:cNvPr>
          <p:cNvSpPr txBox="1">
            <a:spLocks noChangeArrowheads="1"/>
          </p:cNvSpPr>
          <p:nvPr>
            <p:custDataLst>
              <p:tags r:id="rId4"/>
            </p:custDataLst>
          </p:nvPr>
        </p:nvSpPr>
        <p:spPr bwMode="gray">
          <a:xfrm>
            <a:off x="2038136" y="2783688"/>
            <a:ext cx="7962059" cy="420624"/>
          </a:xfrm>
          <a:prstGeom prst="rect">
            <a:avLst/>
          </a:prstGeom>
          <a:noFill/>
          <a:ln w="12700" algn="ctr">
            <a:solidFill>
              <a:schemeClr val="tx1"/>
            </a:solidFill>
            <a:miter lim="800000"/>
            <a:headEnd/>
            <a:tailEnd/>
          </a:ln>
          <a:effectLst>
            <a:prstShdw prst="shdw17" dist="17961" dir="2700000">
              <a:srgbClr val="737373"/>
            </a:prstShdw>
          </a:effectLst>
        </p:spPr>
        <p:txBody>
          <a:bodyPr wrap="none" lIns="101882" tIns="50941" rIns="101882" bIns="50941" anchor="ctr"/>
          <a:lstStyle>
            <a:defPPr>
              <a:defRPr lang="en-US"/>
            </a:defPPr>
            <a:lvl1pPr defTabSz="1069975">
              <a:tabLst>
                <a:tab pos="958850" algn="l"/>
                <a:tab pos="4310063" algn="l"/>
                <a:tab pos="5289550" algn="r"/>
              </a:tabLst>
              <a:defRPr sz="1400" b="1">
                <a:solidFill>
                  <a:schemeClr val="tx1">
                    <a:lumMod val="75000"/>
                    <a:lumOff val="25000"/>
                  </a:schemeClr>
                </a:solidFill>
                <a:latin typeface="+mj-lt"/>
                <a:ea typeface="LF_Kai"/>
                <a:cs typeface="LF_Kai"/>
              </a:defRPr>
            </a:lvl1pPr>
          </a:lstStyle>
          <a:p>
            <a:r>
              <a:rPr lang="en-ZA" sz="2000" dirty="0">
                <a:solidFill>
                  <a:prstClr val="black">
                    <a:lumMod val="75000"/>
                    <a:lumOff val="25000"/>
                  </a:prstClr>
                </a:solidFill>
                <a:latin typeface="Helvetica" panose="020B0604020202020204" pitchFamily="34" charset="0"/>
                <a:cs typeface="Helvetica" panose="020B0604020202020204" pitchFamily="34" charset="0"/>
              </a:rPr>
              <a:t>Section 2      </a:t>
            </a:r>
            <a:r>
              <a:rPr lang="en-US" sz="2000" dirty="0">
                <a:solidFill>
                  <a:prstClr val="black">
                    <a:lumMod val="75000"/>
                    <a:lumOff val="25000"/>
                  </a:prstClr>
                </a:solidFill>
                <a:latin typeface="Helvetica" panose="020B0604020202020204" pitchFamily="34" charset="0"/>
                <a:cs typeface="Helvetica" panose="020B0604020202020204" pitchFamily="34" charset="0"/>
              </a:rPr>
              <a:t>The Nigeria Economy</a:t>
            </a:r>
          </a:p>
        </p:txBody>
      </p:sp>
      <p:sp>
        <p:nvSpPr>
          <p:cNvPr id="28" name="Rectangle 27">
            <a:extLst>
              <a:ext uri="{FF2B5EF4-FFF2-40B4-BE49-F238E27FC236}">
                <a16:creationId xmlns:a16="http://schemas.microsoft.com/office/drawing/2014/main" id="{1AE36628-3D79-4110-9C22-4CBE1BF1F85A}"/>
              </a:ext>
            </a:extLst>
          </p:cNvPr>
          <p:cNvSpPr/>
          <p:nvPr/>
        </p:nvSpPr>
        <p:spPr>
          <a:xfrm>
            <a:off x="9328575" y="2783689"/>
            <a:ext cx="671620" cy="422275"/>
          </a:xfrm>
          <a:prstGeom prst="rect">
            <a:avLst/>
          </a:prstGeom>
          <a:noFill/>
          <a:ln w="12700" algn="ctr">
            <a:solidFill>
              <a:schemeClr val="tx1"/>
            </a:solidFill>
            <a:miter lim="800000"/>
            <a:headEnd/>
            <a:tailEnd/>
          </a:ln>
          <a:effectLst>
            <a:prstShdw prst="shdw17" dist="17961" dir="2700000">
              <a:srgbClr val="737373"/>
            </a:prstShdw>
          </a:effectLst>
        </p:spPr>
        <p:txBody>
          <a:bodyPr wrap="none" lIns="101882" tIns="50941" rIns="101882" bIns="50941" anchor="ctr"/>
          <a:lstStyle/>
          <a:p>
            <a:pPr algn="ctr" defTabSz="1069975">
              <a:tabLst>
                <a:tab pos="958850" algn="l"/>
                <a:tab pos="4310063" algn="l"/>
                <a:tab pos="5289550" algn="r"/>
              </a:tabLst>
            </a:pPr>
            <a:r>
              <a:rPr lang="en-US" sz="2000" b="1" dirty="0">
                <a:solidFill>
                  <a:prstClr val="black">
                    <a:lumMod val="75000"/>
                    <a:lumOff val="25000"/>
                  </a:prstClr>
                </a:solidFill>
                <a:latin typeface="Helvetica" panose="020B0604020202020204" pitchFamily="34" charset="0"/>
                <a:ea typeface="LF_Kai"/>
                <a:cs typeface="Helvetica" panose="020B0604020202020204" pitchFamily="34" charset="0"/>
              </a:rPr>
              <a:t>7</a:t>
            </a:r>
          </a:p>
        </p:txBody>
      </p:sp>
      <p:sp>
        <p:nvSpPr>
          <p:cNvPr id="29" name="Text Box 8">
            <a:extLst>
              <a:ext uri="{FF2B5EF4-FFF2-40B4-BE49-F238E27FC236}">
                <a16:creationId xmlns:a16="http://schemas.microsoft.com/office/drawing/2014/main" id="{5E88A432-EEAE-4B27-B719-4933F656779B}"/>
              </a:ext>
            </a:extLst>
          </p:cNvPr>
          <p:cNvSpPr txBox="1">
            <a:spLocks noChangeArrowheads="1"/>
          </p:cNvSpPr>
          <p:nvPr>
            <p:custDataLst>
              <p:tags r:id="rId5"/>
            </p:custDataLst>
          </p:nvPr>
        </p:nvSpPr>
        <p:spPr bwMode="gray">
          <a:xfrm>
            <a:off x="2022050" y="3601677"/>
            <a:ext cx="7978145" cy="420624"/>
          </a:xfrm>
          <a:prstGeom prst="rect">
            <a:avLst/>
          </a:prstGeom>
          <a:noFill/>
          <a:ln w="12700" algn="ctr">
            <a:solidFill>
              <a:schemeClr val="tx1"/>
            </a:solidFill>
            <a:miter lim="800000"/>
            <a:headEnd/>
            <a:tailEnd/>
          </a:ln>
          <a:effectLst>
            <a:prstShdw prst="shdw17" dist="17961" dir="2700000">
              <a:srgbClr val="737373"/>
            </a:prstShdw>
          </a:effectLst>
        </p:spPr>
        <p:txBody>
          <a:bodyPr wrap="none" lIns="101882" tIns="50941" rIns="101882" bIns="50941" anchor="ctr"/>
          <a:lstStyle>
            <a:defPPr>
              <a:defRPr lang="en-US"/>
            </a:defPPr>
            <a:lvl1pPr defTabSz="1069975">
              <a:tabLst>
                <a:tab pos="958850" algn="l"/>
                <a:tab pos="4310063" algn="l"/>
                <a:tab pos="5289550" algn="r"/>
              </a:tabLst>
              <a:defRPr sz="1400" b="1">
                <a:solidFill>
                  <a:schemeClr val="tx1">
                    <a:lumMod val="75000"/>
                    <a:lumOff val="25000"/>
                  </a:schemeClr>
                </a:solidFill>
                <a:latin typeface="+mj-lt"/>
                <a:ea typeface="LF_Kai"/>
                <a:cs typeface="LF_Kai"/>
              </a:defRPr>
            </a:lvl1pPr>
          </a:lstStyle>
          <a:p>
            <a:r>
              <a:rPr lang="en-ZA" sz="2000" dirty="0">
                <a:solidFill>
                  <a:prstClr val="black">
                    <a:lumMod val="75000"/>
                    <a:lumOff val="25000"/>
                  </a:prstClr>
                </a:solidFill>
                <a:latin typeface="Helvetica" panose="020B0604020202020204" pitchFamily="34" charset="0"/>
                <a:cs typeface="Helvetica" panose="020B0604020202020204" pitchFamily="34" charset="0"/>
              </a:rPr>
              <a:t>Section 3      </a:t>
            </a:r>
            <a:r>
              <a:rPr lang="en-US" sz="2000" dirty="0">
                <a:solidFill>
                  <a:prstClr val="black">
                    <a:lumMod val="75000"/>
                    <a:lumOff val="25000"/>
                  </a:prstClr>
                </a:solidFill>
                <a:latin typeface="Helvetica" panose="020B0604020202020204" pitchFamily="34" charset="0"/>
                <a:cs typeface="Helvetica" panose="020B0604020202020204" pitchFamily="34" charset="0"/>
              </a:rPr>
              <a:t>The Lagos State Perspective</a:t>
            </a:r>
          </a:p>
        </p:txBody>
      </p:sp>
      <p:sp>
        <p:nvSpPr>
          <p:cNvPr id="30" name="Rectangle 29">
            <a:extLst>
              <a:ext uri="{FF2B5EF4-FFF2-40B4-BE49-F238E27FC236}">
                <a16:creationId xmlns:a16="http://schemas.microsoft.com/office/drawing/2014/main" id="{9D1BA365-4844-42D4-BFB4-57EC312EB313}"/>
              </a:ext>
            </a:extLst>
          </p:cNvPr>
          <p:cNvSpPr/>
          <p:nvPr/>
        </p:nvSpPr>
        <p:spPr>
          <a:xfrm>
            <a:off x="9312489" y="3601678"/>
            <a:ext cx="671620" cy="422275"/>
          </a:xfrm>
          <a:prstGeom prst="rect">
            <a:avLst/>
          </a:prstGeom>
          <a:noFill/>
          <a:ln w="12700" algn="ctr">
            <a:solidFill>
              <a:schemeClr val="tx1"/>
            </a:solidFill>
            <a:miter lim="800000"/>
            <a:headEnd/>
            <a:tailEnd/>
          </a:ln>
          <a:effectLst>
            <a:prstShdw prst="shdw17" dist="17961" dir="2700000">
              <a:srgbClr val="737373"/>
            </a:prstShdw>
          </a:effectLst>
        </p:spPr>
        <p:txBody>
          <a:bodyPr wrap="none" lIns="101882" tIns="50941" rIns="101882" bIns="50941" anchor="ctr"/>
          <a:lstStyle/>
          <a:p>
            <a:pPr algn="ctr" defTabSz="1069975">
              <a:tabLst>
                <a:tab pos="958850" algn="l"/>
                <a:tab pos="4310063" algn="l"/>
                <a:tab pos="5289550" algn="r"/>
              </a:tabLst>
            </a:pPr>
            <a:r>
              <a:rPr lang="en-US" sz="2000" b="1" dirty="0">
                <a:solidFill>
                  <a:prstClr val="black">
                    <a:lumMod val="75000"/>
                    <a:lumOff val="25000"/>
                  </a:prstClr>
                </a:solidFill>
                <a:latin typeface="Helvetica" panose="020B0604020202020204" pitchFamily="34" charset="0"/>
                <a:ea typeface="LF_Kai"/>
                <a:cs typeface="Helvetica" panose="020B0604020202020204" pitchFamily="34" charset="0"/>
              </a:rPr>
              <a:t>12</a:t>
            </a:r>
          </a:p>
        </p:txBody>
      </p:sp>
    </p:spTree>
    <p:extLst>
      <p:ext uri="{BB962C8B-B14F-4D97-AF65-F5344CB8AC3E}">
        <p14:creationId xmlns:p14="http://schemas.microsoft.com/office/powerpoint/2010/main" val="2583907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5C7ED5CC-0A3F-4A30-8944-7240815EFDD4}"/>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69" name="think-cell Slide" r:id="rId4" imgW="421" imgH="423" progId="TCLayout.ActiveDocument.1">
                  <p:embed/>
                </p:oleObj>
              </mc:Choice>
              <mc:Fallback>
                <p:oleObj name="think-cell Slide" r:id="rId4" imgW="421" imgH="423" progId="TCLayout.ActiveDocument.1">
                  <p:embed/>
                  <p:pic>
                    <p:nvPicPr>
                      <p:cNvPr id="4" name="Object 3" hidden="1">
                        <a:extLst>
                          <a:ext uri="{FF2B5EF4-FFF2-40B4-BE49-F238E27FC236}">
                            <a16:creationId xmlns:a16="http://schemas.microsoft.com/office/drawing/2014/main" id="{5C7ED5CC-0A3F-4A30-8944-7240815EFDD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B5D7A6C8-B2FA-4B15-B9DC-0C80DC77BA46}"/>
              </a:ext>
            </a:extLst>
          </p:cNvPr>
          <p:cNvSpPr/>
          <p:nvPr/>
        </p:nvSpPr>
        <p:spPr>
          <a:xfrm>
            <a:off x="474888" y="64254"/>
            <a:ext cx="7140353" cy="461665"/>
          </a:xfrm>
          <a:prstGeom prst="rect">
            <a:avLst/>
          </a:prstGeom>
        </p:spPr>
        <p:txBody>
          <a:bodyPr wrap="none">
            <a:spAutoFit/>
          </a:bodyPr>
          <a:lstStyle/>
          <a:p>
            <a:r>
              <a:rPr lang="en-US" sz="2400" b="1" dirty="0">
                <a:latin typeface="Helvetica" panose="020B0604020202020204" pitchFamily="34" charset="0"/>
                <a:cs typeface="Helvetica" panose="020B0604020202020204" pitchFamily="34" charset="0"/>
              </a:rPr>
              <a:t>EXECUTIVE SUMMARY – COVID-19 PANDEMIC </a:t>
            </a:r>
          </a:p>
        </p:txBody>
      </p:sp>
      <p:pic>
        <p:nvPicPr>
          <p:cNvPr id="6" name="Picture 5" descr="A screenshot of a cell phone&#10;&#10;Description automatically generated">
            <a:extLst>
              <a:ext uri="{FF2B5EF4-FFF2-40B4-BE49-F238E27FC236}">
                <a16:creationId xmlns:a16="http://schemas.microsoft.com/office/drawing/2014/main" id="{1FB2A36E-073E-4925-A5CE-D2BCA6A58B5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5749" y="819150"/>
            <a:ext cx="5410201" cy="2790825"/>
          </a:xfrm>
          <a:prstGeom prst="rect">
            <a:avLst/>
          </a:prstGeom>
        </p:spPr>
      </p:pic>
      <p:pic>
        <p:nvPicPr>
          <p:cNvPr id="8" name="Picture 7" descr="A screenshot of a cell phone&#10;&#10;Description automatically generated">
            <a:extLst>
              <a:ext uri="{FF2B5EF4-FFF2-40B4-BE49-F238E27FC236}">
                <a16:creationId xmlns:a16="http://schemas.microsoft.com/office/drawing/2014/main" id="{D27B0F43-A44E-46CF-8DB5-772EDDB4C65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1925" y="3686176"/>
            <a:ext cx="5534025" cy="2565868"/>
          </a:xfrm>
          <a:prstGeom prst="rect">
            <a:avLst/>
          </a:prstGeom>
        </p:spPr>
      </p:pic>
      <p:pic>
        <p:nvPicPr>
          <p:cNvPr id="10" name="Picture 9" descr="A close up of a logo&#10;&#10;Description automatically generated">
            <a:extLst>
              <a:ext uri="{FF2B5EF4-FFF2-40B4-BE49-F238E27FC236}">
                <a16:creationId xmlns:a16="http://schemas.microsoft.com/office/drawing/2014/main" id="{3B6832E4-1BB3-4CD4-A502-32D1D21515C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96000" y="3648075"/>
            <a:ext cx="5691809" cy="2565869"/>
          </a:xfrm>
          <a:prstGeom prst="rect">
            <a:avLst/>
          </a:prstGeom>
        </p:spPr>
      </p:pic>
      <p:sp>
        <p:nvSpPr>
          <p:cNvPr id="11" name="TextBox 10">
            <a:extLst>
              <a:ext uri="{FF2B5EF4-FFF2-40B4-BE49-F238E27FC236}">
                <a16:creationId xmlns:a16="http://schemas.microsoft.com/office/drawing/2014/main" id="{AA51908C-6844-4F56-9A32-48F099C4E202}"/>
              </a:ext>
            </a:extLst>
          </p:cNvPr>
          <p:cNvSpPr txBox="1"/>
          <p:nvPr/>
        </p:nvSpPr>
        <p:spPr>
          <a:xfrm>
            <a:off x="5927034" y="819150"/>
            <a:ext cx="5860775" cy="3000821"/>
          </a:xfrm>
          <a:prstGeom prst="rect">
            <a:avLst/>
          </a:prstGeom>
          <a:noFill/>
        </p:spPr>
        <p:txBody>
          <a:bodyPr wrap="square" rtlCol="0">
            <a:spAutoFit/>
          </a:bodyPr>
          <a:lstStyle/>
          <a:p>
            <a:pPr marL="342900" indent="-342900" algn="just">
              <a:buFont typeface="Arial" panose="020B0604020202020204" pitchFamily="34" charset="0"/>
              <a:buChar char="•"/>
            </a:pPr>
            <a:r>
              <a:rPr lang="en-US" sz="1050" b="1" dirty="0">
                <a:latin typeface="Helvetica" panose="020B0604020202020204" pitchFamily="34" charset="0"/>
                <a:cs typeface="Helvetica" panose="020B0604020202020204" pitchFamily="34" charset="0"/>
              </a:rPr>
              <a:t>The new coronavirus, which first emerged in the Chinese city of Wuhan last December, has infected more than 4,006,257 people in at least 215 countries and territories globally, according to the World Health Organization, with about 278,892 deaths recorded.</a:t>
            </a:r>
          </a:p>
          <a:p>
            <a:pPr marL="342900" indent="-342900" algn="just">
              <a:buFont typeface="Arial" panose="020B0604020202020204" pitchFamily="34" charset="0"/>
              <a:buChar char="•"/>
            </a:pPr>
            <a:endParaRPr lang="en-US" sz="1050" b="1" dirty="0">
              <a:latin typeface="Helvetica" panose="020B0604020202020204" pitchFamily="34" charset="0"/>
              <a:cs typeface="Helvetica" panose="020B0604020202020204" pitchFamily="34" charset="0"/>
            </a:endParaRPr>
          </a:p>
          <a:p>
            <a:pPr marL="342900" indent="-342900" algn="just">
              <a:buFont typeface="Arial" panose="020B0604020202020204" pitchFamily="34" charset="0"/>
              <a:buChar char="•"/>
            </a:pPr>
            <a:r>
              <a:rPr lang="en-US" sz="1050" b="1" dirty="0">
                <a:latin typeface="Helvetica" panose="020B0604020202020204" pitchFamily="34" charset="0"/>
                <a:cs typeface="Helvetica" panose="020B0604020202020204" pitchFamily="34" charset="0"/>
              </a:rPr>
              <a:t>As at May 11</a:t>
            </a:r>
            <a:r>
              <a:rPr lang="en-US" sz="1050" b="1" baseline="30000" dirty="0">
                <a:latin typeface="Helvetica" panose="020B0604020202020204" pitchFamily="34" charset="0"/>
                <a:cs typeface="Helvetica" panose="020B0604020202020204" pitchFamily="34" charset="0"/>
              </a:rPr>
              <a:t>th</a:t>
            </a:r>
            <a:r>
              <a:rPr lang="en-US" sz="1050" b="1" dirty="0">
                <a:latin typeface="Helvetica" panose="020B0604020202020204" pitchFamily="34" charset="0"/>
                <a:cs typeface="Helvetica" panose="020B0604020202020204" pitchFamily="34" charset="0"/>
              </a:rPr>
              <a:t>, 2020, number of Confirmed cases in Nigeria was 4,399 with 143 deaths and 152 recovered</a:t>
            </a:r>
          </a:p>
          <a:p>
            <a:pPr algn="just"/>
            <a:endParaRPr lang="en-US" sz="1050" b="1" dirty="0">
              <a:latin typeface="Helvetica" panose="020B0604020202020204" pitchFamily="34" charset="0"/>
              <a:cs typeface="Helvetica" panose="020B0604020202020204" pitchFamily="34" charset="0"/>
            </a:endParaRPr>
          </a:p>
          <a:p>
            <a:pPr marL="342900" indent="-342900" algn="just">
              <a:buFont typeface="Arial" panose="020B0604020202020204" pitchFamily="34" charset="0"/>
              <a:buChar char="•"/>
            </a:pPr>
            <a:r>
              <a:rPr lang="en-US" sz="1050" b="1" dirty="0">
                <a:latin typeface="Helvetica" panose="020B0604020202020204" pitchFamily="34" charset="0"/>
                <a:cs typeface="Helvetica" panose="020B0604020202020204" pitchFamily="34" charset="0"/>
              </a:rPr>
              <a:t>The WHO acknowledged Nigeria’s approach to handling the incidence, obviously drawing from the lessons of dealing with Ebola virus in 2014. </a:t>
            </a:r>
          </a:p>
          <a:p>
            <a:pPr marL="800100" lvl="1" indent="-342900" algn="just">
              <a:buFont typeface="Arial" panose="020B0604020202020204" pitchFamily="34" charset="0"/>
              <a:buChar char="•"/>
            </a:pPr>
            <a:r>
              <a:rPr lang="en-US" sz="1050" b="1" dirty="0">
                <a:latin typeface="Helvetica" panose="020B0604020202020204" pitchFamily="34" charset="0"/>
                <a:cs typeface="Helvetica" panose="020B0604020202020204" pitchFamily="34" charset="0"/>
              </a:rPr>
              <a:t>Aggressive Contact Tracing</a:t>
            </a:r>
          </a:p>
          <a:p>
            <a:pPr marL="800100" lvl="1" indent="-342900" algn="just">
              <a:buFont typeface="Arial" panose="020B0604020202020204" pitchFamily="34" charset="0"/>
              <a:buChar char="•"/>
            </a:pPr>
            <a:r>
              <a:rPr lang="en-US" sz="1050" b="1" dirty="0">
                <a:latin typeface="Helvetica" panose="020B0604020202020204" pitchFamily="34" charset="0"/>
                <a:cs typeface="Helvetica" panose="020B0604020202020204" pitchFamily="34" charset="0"/>
              </a:rPr>
              <a:t>Patients in three types of isolation </a:t>
            </a:r>
            <a:r>
              <a:rPr lang="en-US" sz="1050" b="1" dirty="0" err="1">
                <a:latin typeface="Helvetica" panose="020B0604020202020204" pitchFamily="34" charset="0"/>
                <a:cs typeface="Helvetica" panose="020B0604020202020204" pitchFamily="34" charset="0"/>
              </a:rPr>
              <a:t>centres</a:t>
            </a:r>
            <a:r>
              <a:rPr lang="en-US" sz="1050" b="1" dirty="0">
                <a:latin typeface="Helvetica" panose="020B0604020202020204" pitchFamily="34" charset="0"/>
                <a:cs typeface="Helvetica" panose="020B0604020202020204" pitchFamily="34" charset="0"/>
              </a:rPr>
              <a:t> and isolation </a:t>
            </a:r>
            <a:r>
              <a:rPr lang="en-US" sz="1050" b="1" dirty="0" err="1">
                <a:latin typeface="Helvetica" panose="020B0604020202020204" pitchFamily="34" charset="0"/>
                <a:cs typeface="Helvetica" panose="020B0604020202020204" pitchFamily="34" charset="0"/>
              </a:rPr>
              <a:t>centres</a:t>
            </a:r>
            <a:r>
              <a:rPr lang="en-US" sz="1050" b="1" dirty="0">
                <a:latin typeface="Helvetica" panose="020B0604020202020204" pitchFamily="34" charset="0"/>
                <a:cs typeface="Helvetica" panose="020B0604020202020204" pitchFamily="34" charset="0"/>
              </a:rPr>
              <a:t> expansion ongoing</a:t>
            </a:r>
          </a:p>
          <a:p>
            <a:pPr marL="800100" lvl="1" indent="-342900" algn="just">
              <a:buFont typeface="Arial" panose="020B0604020202020204" pitchFamily="34" charset="0"/>
              <a:buChar char="•"/>
            </a:pPr>
            <a:r>
              <a:rPr lang="en-US" sz="1050" b="1" dirty="0">
                <a:latin typeface="Helvetica" panose="020B0604020202020204" pitchFamily="34" charset="0"/>
                <a:cs typeface="Helvetica" panose="020B0604020202020204" pitchFamily="34" charset="0"/>
              </a:rPr>
              <a:t>Resource mobilization – public and private sectors</a:t>
            </a:r>
          </a:p>
          <a:p>
            <a:pPr lvl="1" algn="just"/>
            <a:endParaRPr lang="en-US" sz="1050" b="1" dirty="0">
              <a:latin typeface="Helvetica" panose="020B0604020202020204" pitchFamily="34" charset="0"/>
              <a:cs typeface="Helvetica" panose="020B0604020202020204" pitchFamily="34" charset="0"/>
            </a:endParaRPr>
          </a:p>
          <a:p>
            <a:pPr marL="342900" indent="-342900" algn="just">
              <a:buFont typeface="Arial" panose="020B0604020202020204" pitchFamily="34" charset="0"/>
              <a:buChar char="•"/>
            </a:pPr>
            <a:r>
              <a:rPr lang="en-US" sz="1050" b="1" dirty="0">
                <a:latin typeface="Helvetica" panose="020B0604020202020204" pitchFamily="34" charset="0"/>
                <a:cs typeface="Helvetica" panose="020B0604020202020204" pitchFamily="34" charset="0"/>
              </a:rPr>
              <a:t>The race is still on to find an effective vaccine to tame the virus, while some combination therapy is being tested in clinical trials. </a:t>
            </a:r>
          </a:p>
          <a:p>
            <a:endParaRPr lang="en-US" sz="1050" b="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222014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5C7ED5CC-0A3F-4A30-8944-7240815EFDD4}"/>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193" name="think-cell Slide" r:id="rId4" imgW="421" imgH="423" progId="TCLayout.ActiveDocument.1">
                  <p:embed/>
                </p:oleObj>
              </mc:Choice>
              <mc:Fallback>
                <p:oleObj name="think-cell Slide" r:id="rId4" imgW="421" imgH="423" progId="TCLayout.ActiveDocument.1">
                  <p:embed/>
                  <p:pic>
                    <p:nvPicPr>
                      <p:cNvPr id="4" name="Object 3" hidden="1">
                        <a:extLst>
                          <a:ext uri="{FF2B5EF4-FFF2-40B4-BE49-F238E27FC236}">
                            <a16:creationId xmlns:a16="http://schemas.microsoft.com/office/drawing/2014/main" id="{5C7ED5CC-0A3F-4A30-8944-7240815EFDD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pSp>
        <p:nvGrpSpPr>
          <p:cNvPr id="9" name="Group 8">
            <a:extLst>
              <a:ext uri="{FF2B5EF4-FFF2-40B4-BE49-F238E27FC236}">
                <a16:creationId xmlns:a16="http://schemas.microsoft.com/office/drawing/2014/main" id="{0AF3B72B-D499-4A39-B33D-8527546272B3}"/>
              </a:ext>
            </a:extLst>
          </p:cNvPr>
          <p:cNvGrpSpPr/>
          <p:nvPr/>
        </p:nvGrpSpPr>
        <p:grpSpPr>
          <a:xfrm>
            <a:off x="354461" y="769075"/>
            <a:ext cx="11142214" cy="3192622"/>
            <a:chOff x="354461" y="963510"/>
            <a:chExt cx="11428280" cy="3192622"/>
          </a:xfrm>
        </p:grpSpPr>
        <p:pic>
          <p:nvPicPr>
            <p:cNvPr id="12" name="Picture 11">
              <a:extLst>
                <a:ext uri="{FF2B5EF4-FFF2-40B4-BE49-F238E27FC236}">
                  <a16:creationId xmlns:a16="http://schemas.microsoft.com/office/drawing/2014/main" id="{2770C38D-3748-42E9-9C38-562F45321EE8}"/>
                </a:ext>
              </a:extLst>
            </p:cNvPr>
            <p:cNvPicPr>
              <a:picLocks noChangeAspect="1"/>
            </p:cNvPicPr>
            <p:nvPr/>
          </p:nvPicPr>
          <p:blipFill>
            <a:blip r:embed="rId6"/>
            <a:stretch>
              <a:fillRect/>
            </a:stretch>
          </p:blipFill>
          <p:spPr>
            <a:xfrm>
              <a:off x="354461" y="966854"/>
              <a:ext cx="5653116" cy="3178768"/>
            </a:xfrm>
            <a:prstGeom prst="rect">
              <a:avLst/>
            </a:prstGeom>
          </p:spPr>
        </p:pic>
        <p:pic>
          <p:nvPicPr>
            <p:cNvPr id="13" name="Picture 12">
              <a:extLst>
                <a:ext uri="{FF2B5EF4-FFF2-40B4-BE49-F238E27FC236}">
                  <a16:creationId xmlns:a16="http://schemas.microsoft.com/office/drawing/2014/main" id="{AFA4CDD7-BDD3-4C22-8A5D-F1A0BBC54052}"/>
                </a:ext>
              </a:extLst>
            </p:cNvPr>
            <p:cNvPicPr>
              <a:picLocks/>
            </p:cNvPicPr>
            <p:nvPr/>
          </p:nvPicPr>
          <p:blipFill>
            <a:blip r:embed="rId7"/>
            <a:stretch>
              <a:fillRect/>
            </a:stretch>
          </p:blipFill>
          <p:spPr>
            <a:xfrm>
              <a:off x="6131749" y="963510"/>
              <a:ext cx="5650992" cy="3182112"/>
            </a:xfrm>
            <a:prstGeom prst="rect">
              <a:avLst/>
            </a:prstGeom>
          </p:spPr>
        </p:pic>
        <p:sp>
          <p:nvSpPr>
            <p:cNvPr id="14" name="Oval 13">
              <a:extLst>
                <a:ext uri="{FF2B5EF4-FFF2-40B4-BE49-F238E27FC236}">
                  <a16:creationId xmlns:a16="http://schemas.microsoft.com/office/drawing/2014/main" id="{06E52B3A-A9DF-4D04-8BFB-53D7ACD3988D}"/>
                </a:ext>
              </a:extLst>
            </p:cNvPr>
            <p:cNvSpPr/>
            <p:nvPr/>
          </p:nvSpPr>
          <p:spPr>
            <a:xfrm>
              <a:off x="5462231" y="3825765"/>
              <a:ext cx="434071" cy="33036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5" name="Oval 14">
              <a:extLst>
                <a:ext uri="{FF2B5EF4-FFF2-40B4-BE49-F238E27FC236}">
                  <a16:creationId xmlns:a16="http://schemas.microsoft.com/office/drawing/2014/main" id="{65D25385-EB0E-48C1-8AB4-A94156885E8B}"/>
                </a:ext>
              </a:extLst>
            </p:cNvPr>
            <p:cNvSpPr/>
            <p:nvPr/>
          </p:nvSpPr>
          <p:spPr>
            <a:xfrm>
              <a:off x="11240227" y="3825765"/>
              <a:ext cx="434071" cy="33036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sp>
        <p:nvSpPr>
          <p:cNvPr id="16" name="TextBox 15">
            <a:extLst>
              <a:ext uri="{FF2B5EF4-FFF2-40B4-BE49-F238E27FC236}">
                <a16:creationId xmlns:a16="http://schemas.microsoft.com/office/drawing/2014/main" id="{64DC9D9F-D36B-4100-867C-86A63CBDFE6E}"/>
              </a:ext>
            </a:extLst>
          </p:cNvPr>
          <p:cNvSpPr txBox="1"/>
          <p:nvPr/>
        </p:nvSpPr>
        <p:spPr>
          <a:xfrm>
            <a:off x="304800" y="4035972"/>
            <a:ext cx="11592910"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sng"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Points to Note</a:t>
            </a:r>
          </a:p>
          <a:p>
            <a:pPr marL="115888" marR="0" lvl="0" indent="-1158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The manufacturing sector in China, Europe &amp; America has been hit hard by the virus outbreak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115888" marR="0" lvl="0" indent="-1158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These regions account for about 85% of the world’s manufacturing output with China accounting for about 30% of total output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115888" marR="0" lvl="0" indent="-1158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Factories in China are taking longer than expected to resume operations, and with the rate of spread of the coronavirus, global manufacturing activity could remain subdued for a much longer period</a:t>
            </a:r>
          </a:p>
        </p:txBody>
      </p:sp>
      <p:sp>
        <p:nvSpPr>
          <p:cNvPr id="17" name="Rectangle 16">
            <a:extLst>
              <a:ext uri="{FF2B5EF4-FFF2-40B4-BE49-F238E27FC236}">
                <a16:creationId xmlns:a16="http://schemas.microsoft.com/office/drawing/2014/main" id="{1B7D9C75-53BD-415D-AF21-9C621786D6E6}"/>
              </a:ext>
            </a:extLst>
          </p:cNvPr>
          <p:cNvSpPr/>
          <p:nvPr/>
        </p:nvSpPr>
        <p:spPr>
          <a:xfrm>
            <a:off x="474888" y="64254"/>
            <a:ext cx="7140353" cy="461665"/>
          </a:xfrm>
          <a:prstGeom prst="rect">
            <a:avLst/>
          </a:prstGeom>
        </p:spPr>
        <p:txBody>
          <a:bodyPr wrap="none">
            <a:spAutoFit/>
          </a:bodyPr>
          <a:lstStyle/>
          <a:p>
            <a:r>
              <a:rPr lang="en-US" sz="2400" b="1" dirty="0">
                <a:latin typeface="Helvetica" panose="020B0604020202020204" pitchFamily="34" charset="0"/>
                <a:cs typeface="Helvetica" panose="020B0604020202020204" pitchFamily="34" charset="0"/>
              </a:rPr>
              <a:t>EXECUTIVE SUMMARY – COVID-19 PANDEMIC </a:t>
            </a:r>
          </a:p>
        </p:txBody>
      </p:sp>
    </p:spTree>
    <p:extLst>
      <p:ext uri="{BB962C8B-B14F-4D97-AF65-F5344CB8AC3E}">
        <p14:creationId xmlns:p14="http://schemas.microsoft.com/office/powerpoint/2010/main" val="34017189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5C7ED5CC-0A3F-4A30-8944-7240815EFDD4}"/>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17" name="think-cell Slide" r:id="rId4" imgW="421" imgH="423" progId="TCLayout.ActiveDocument.1">
                  <p:embed/>
                </p:oleObj>
              </mc:Choice>
              <mc:Fallback>
                <p:oleObj name="think-cell Slide" r:id="rId4" imgW="421" imgH="423" progId="TCLayout.ActiveDocument.1">
                  <p:embed/>
                  <p:pic>
                    <p:nvPicPr>
                      <p:cNvPr id="4" name="Object 3" hidden="1">
                        <a:extLst>
                          <a:ext uri="{FF2B5EF4-FFF2-40B4-BE49-F238E27FC236}">
                            <a16:creationId xmlns:a16="http://schemas.microsoft.com/office/drawing/2014/main" id="{5C7ED5CC-0A3F-4A30-8944-7240815EFDD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object 2">
            <a:extLst>
              <a:ext uri="{FF2B5EF4-FFF2-40B4-BE49-F238E27FC236}">
                <a16:creationId xmlns:a16="http://schemas.microsoft.com/office/drawing/2014/main" id="{93AD476B-31A3-4624-AF1C-56D3A04CE7FC}"/>
              </a:ext>
            </a:extLst>
          </p:cNvPr>
          <p:cNvSpPr txBox="1">
            <a:spLocks/>
          </p:cNvSpPr>
          <p:nvPr/>
        </p:nvSpPr>
        <p:spPr>
          <a:xfrm>
            <a:off x="433154" y="133791"/>
            <a:ext cx="5499936" cy="372923"/>
          </a:xfrm>
          <a:prstGeom prst="rect">
            <a:avLst/>
          </a:prstGeom>
        </p:spPr>
        <p:txBody>
          <a:bodyPr vert="horz" wrap="square" lIns="0" tIns="1270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spcBef>
                <a:spcPts val="100"/>
              </a:spcBef>
            </a:pPr>
            <a:r>
              <a:rPr lang="en-US" sz="2600" b="1" dirty="0">
                <a:latin typeface="Helvetica" panose="020B0604020202020204" pitchFamily="34" charset="0"/>
                <a:ea typeface="Tahoma" panose="020B0604030504040204" pitchFamily="34" charset="0"/>
                <a:cs typeface="Helvetica" panose="020B0604020202020204" pitchFamily="34" charset="0"/>
              </a:rPr>
              <a:t>MAJOR GLOBAL CHALLENGES</a:t>
            </a:r>
          </a:p>
        </p:txBody>
      </p:sp>
      <p:sp>
        <p:nvSpPr>
          <p:cNvPr id="11" name="TextBox 10">
            <a:extLst>
              <a:ext uri="{FF2B5EF4-FFF2-40B4-BE49-F238E27FC236}">
                <a16:creationId xmlns:a16="http://schemas.microsoft.com/office/drawing/2014/main" id="{2DF91D66-DFA5-4F73-9EC8-A30A84FB4C73}"/>
              </a:ext>
            </a:extLst>
          </p:cNvPr>
          <p:cNvSpPr txBox="1"/>
          <p:nvPr/>
        </p:nvSpPr>
        <p:spPr>
          <a:xfrm>
            <a:off x="300138" y="1325908"/>
            <a:ext cx="5186262" cy="2446824"/>
          </a:xfrm>
          <a:prstGeom prst="rect">
            <a:avLst/>
          </a:prstGeom>
          <a:noFill/>
        </p:spPr>
        <p:txBody>
          <a:bodyPr wrap="square" rtlCol="0">
            <a:spAutoFit/>
          </a:bodyPr>
          <a:lstStyle/>
          <a:p>
            <a:pPr algn="just"/>
            <a:r>
              <a:rPr lang="en-US" sz="1700" dirty="0">
                <a:latin typeface="Helvetica" panose="020B0604020202020204" pitchFamily="34" charset="0"/>
                <a:cs typeface="Helvetica" panose="020B0604020202020204" pitchFamily="34" charset="0"/>
              </a:rPr>
              <a:t>According to Jodie Keane, a Research Fellow at the Overseas Development Institute (ODI), there are four major challenges evolving as the Covid-19 pandemic spreads: </a:t>
            </a:r>
          </a:p>
          <a:p>
            <a:pPr marL="342900" indent="-342900" algn="just">
              <a:buFont typeface="Arial" panose="020B0604020202020204" pitchFamily="34" charset="0"/>
              <a:buChar char="•"/>
            </a:pPr>
            <a:endParaRPr lang="en-US" sz="1700" dirty="0">
              <a:latin typeface="Helvetica" panose="020B0604020202020204" pitchFamily="34" charset="0"/>
              <a:cs typeface="Helvetica" panose="020B0604020202020204" pitchFamily="34" charset="0"/>
            </a:endParaRPr>
          </a:p>
          <a:p>
            <a:pPr marL="800100" lvl="1" indent="-342900" algn="just">
              <a:buFont typeface="Arial" panose="020B0604020202020204" pitchFamily="34" charset="0"/>
              <a:buChar char="•"/>
            </a:pPr>
            <a:r>
              <a:rPr lang="en-US" sz="1700" dirty="0">
                <a:latin typeface="Helvetica" panose="020B0604020202020204" pitchFamily="34" charset="0"/>
                <a:cs typeface="Helvetica" panose="020B0604020202020204" pitchFamily="34" charset="0"/>
              </a:rPr>
              <a:t>Demand &amp; Supply Side shocks</a:t>
            </a:r>
          </a:p>
          <a:p>
            <a:pPr marL="800100" lvl="1" indent="-342900" algn="just">
              <a:buFont typeface="Arial" panose="020B0604020202020204" pitchFamily="34" charset="0"/>
              <a:buChar char="•"/>
            </a:pPr>
            <a:r>
              <a:rPr lang="en-US" sz="1700" dirty="0">
                <a:latin typeface="Helvetica" panose="020B0604020202020204" pitchFamily="34" charset="0"/>
                <a:cs typeface="Helvetica" panose="020B0604020202020204" pitchFamily="34" charset="0"/>
              </a:rPr>
              <a:t>Global recession</a:t>
            </a:r>
          </a:p>
          <a:p>
            <a:pPr marL="800100" lvl="1" indent="-342900" algn="just">
              <a:buFont typeface="Arial" panose="020B0604020202020204" pitchFamily="34" charset="0"/>
              <a:buChar char="•"/>
            </a:pPr>
            <a:r>
              <a:rPr lang="en-US" sz="1700" dirty="0">
                <a:latin typeface="Helvetica" panose="020B0604020202020204" pitchFamily="34" charset="0"/>
                <a:cs typeface="Helvetica" panose="020B0604020202020204" pitchFamily="34" charset="0"/>
              </a:rPr>
              <a:t>Changes to Lead firm strategies</a:t>
            </a:r>
          </a:p>
          <a:p>
            <a:pPr marL="800100" lvl="1" indent="-342900">
              <a:buFont typeface="Arial" panose="020B0604020202020204" pitchFamily="34" charset="0"/>
              <a:buChar char="•"/>
            </a:pPr>
            <a:r>
              <a:rPr lang="en-US" sz="1700" dirty="0">
                <a:latin typeface="Helvetica" panose="020B0604020202020204" pitchFamily="34" charset="0"/>
                <a:cs typeface="Helvetica" panose="020B0604020202020204" pitchFamily="34" charset="0"/>
              </a:rPr>
              <a:t>Increased economic vulnerability</a:t>
            </a:r>
          </a:p>
        </p:txBody>
      </p:sp>
      <p:grpSp>
        <p:nvGrpSpPr>
          <p:cNvPr id="17" name="Group 16">
            <a:extLst>
              <a:ext uri="{FF2B5EF4-FFF2-40B4-BE49-F238E27FC236}">
                <a16:creationId xmlns:a16="http://schemas.microsoft.com/office/drawing/2014/main" id="{FD2F3EDB-ADD5-4C0B-A164-B2C38578E999}"/>
              </a:ext>
            </a:extLst>
          </p:cNvPr>
          <p:cNvGrpSpPr/>
          <p:nvPr/>
        </p:nvGrpSpPr>
        <p:grpSpPr>
          <a:xfrm>
            <a:off x="5567793" y="1271838"/>
            <a:ext cx="6088179" cy="858806"/>
            <a:chOff x="5567793" y="1243263"/>
            <a:chExt cx="6088179" cy="858806"/>
          </a:xfrm>
        </p:grpSpPr>
        <p:sp>
          <p:nvSpPr>
            <p:cNvPr id="18" name="AutoShape 6">
              <a:extLst>
                <a:ext uri="{FF2B5EF4-FFF2-40B4-BE49-F238E27FC236}">
                  <a16:creationId xmlns:a16="http://schemas.microsoft.com/office/drawing/2014/main" id="{F1ABFFC7-B651-41F7-B9BA-B6395459D838}"/>
                </a:ext>
              </a:extLst>
            </p:cNvPr>
            <p:cNvSpPr>
              <a:spLocks noChangeArrowheads="1"/>
            </p:cNvSpPr>
            <p:nvPr/>
          </p:nvSpPr>
          <p:spPr bwMode="gray">
            <a:xfrm>
              <a:off x="5933090" y="1243263"/>
              <a:ext cx="5722882" cy="858806"/>
            </a:xfrm>
            <a:prstGeom prst="roundRect">
              <a:avLst>
                <a:gd name="adj" fmla="val 16667"/>
              </a:avLst>
            </a:prstGeom>
            <a:gradFill rotWithShape="1">
              <a:gsLst>
                <a:gs pos="0">
                  <a:srgbClr val="C7E0FB">
                    <a:alpha val="50000"/>
                  </a:srgbClr>
                </a:gs>
                <a:gs pos="100000">
                  <a:srgbClr val="C7E0FB">
                    <a:gamma/>
                    <a:tint val="0"/>
                    <a:invGamma/>
                  </a:srgbClr>
                </a:gs>
              </a:gsLst>
              <a:lin ang="2700000" scaled="1"/>
            </a:gradFill>
            <a:ln w="19050" algn="ctr">
              <a:noFill/>
              <a:round/>
              <a:headEnd/>
              <a:tailEnd/>
            </a:ln>
            <a:effectLst/>
            <a:scene3d>
              <a:camera prst="orthographicFront">
                <a:rot lat="0" lon="0" rev="0"/>
              </a:camera>
              <a:lightRig rig="chilly" dir="t">
                <a:rot lat="0" lon="0" rev="18480000"/>
              </a:lightRig>
            </a:scene3d>
            <a:sp3d prstMaterial="clear">
              <a:bevelT h="63500"/>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72000" rIns="72000" bIns="72000" anchor="ctr"/>
            <a:lstStyle/>
            <a:p>
              <a:pPr>
                <a:defRPr/>
              </a:pPr>
              <a:endParaRPr lang="en-US" sz="1600" kern="0" dirty="0">
                <a:solidFill>
                  <a:sysClr val="windowText" lastClr="000000"/>
                </a:solidFill>
                <a:latin typeface="Helvetica" panose="020B0604020202020204" pitchFamily="34" charset="0"/>
                <a:cs typeface="Helvetica" panose="020B0604020202020204" pitchFamily="34" charset="0"/>
              </a:endParaRPr>
            </a:p>
          </p:txBody>
        </p:sp>
        <p:sp>
          <p:nvSpPr>
            <p:cNvPr id="19" name="TextBox 18">
              <a:extLst>
                <a:ext uri="{FF2B5EF4-FFF2-40B4-BE49-F238E27FC236}">
                  <a16:creationId xmlns:a16="http://schemas.microsoft.com/office/drawing/2014/main" id="{85E629FA-0E77-44FF-A3DB-8EB2566BA69D}"/>
                </a:ext>
              </a:extLst>
            </p:cNvPr>
            <p:cNvSpPr txBox="1"/>
            <p:nvPr/>
          </p:nvSpPr>
          <p:spPr>
            <a:xfrm>
              <a:off x="6096000" y="1297333"/>
              <a:ext cx="5559972" cy="738664"/>
            </a:xfrm>
            <a:prstGeom prst="rect">
              <a:avLst/>
            </a:prstGeom>
            <a:noFill/>
          </p:spPr>
          <p:txBody>
            <a:bodyPr wrap="square" rtlCol="0">
              <a:spAutoFit/>
            </a:bodyPr>
            <a:lstStyle/>
            <a:p>
              <a:pPr marL="285750" indent="-285750">
                <a:buFont typeface="Arial" panose="020B0604020202020204" pitchFamily="34" charset="0"/>
                <a:buChar char="•"/>
              </a:pPr>
              <a:r>
                <a:rPr lang="en-US" sz="1400" dirty="0">
                  <a:latin typeface="Helvetica" panose="020B0604020202020204" pitchFamily="34" charset="0"/>
                  <a:cs typeface="Helvetica" panose="020B0604020202020204" pitchFamily="34" charset="0"/>
                </a:rPr>
                <a:t>Collapse of demand is a problem for resource dependent countries and firms in such countries</a:t>
              </a:r>
            </a:p>
            <a:p>
              <a:pPr marL="285750" indent="-285750">
                <a:buFont typeface="Arial" panose="020B0604020202020204" pitchFamily="34" charset="0"/>
                <a:buChar char="•"/>
              </a:pPr>
              <a:r>
                <a:rPr lang="en-US" sz="1400" dirty="0">
                  <a:latin typeface="Helvetica" panose="020B0604020202020204" pitchFamily="34" charset="0"/>
                  <a:cs typeface="Helvetica" panose="020B0604020202020204" pitchFamily="34" charset="0"/>
                </a:rPr>
                <a:t>Collapse of supply of essentials</a:t>
              </a:r>
            </a:p>
          </p:txBody>
        </p:sp>
        <p:sp>
          <p:nvSpPr>
            <p:cNvPr id="20" name="Oval 40">
              <a:extLst>
                <a:ext uri="{FF2B5EF4-FFF2-40B4-BE49-F238E27FC236}">
                  <a16:creationId xmlns:a16="http://schemas.microsoft.com/office/drawing/2014/main" id="{32E2217F-6C60-4CFA-BB31-4F66A900BFBC}"/>
                </a:ext>
              </a:extLst>
            </p:cNvPr>
            <p:cNvSpPr>
              <a:spLocks noChangeArrowheads="1"/>
            </p:cNvSpPr>
            <p:nvPr/>
          </p:nvSpPr>
          <p:spPr bwMode="gray">
            <a:xfrm>
              <a:off x="5567793" y="1426185"/>
              <a:ext cx="594037" cy="480959"/>
            </a:xfrm>
            <a:prstGeom prst="ellipse">
              <a:avLst/>
            </a:prstGeom>
            <a:solidFill>
              <a:schemeClr val="accent6">
                <a:lumMod val="60000"/>
                <a:lumOff val="40000"/>
              </a:schemeClr>
            </a:solidFill>
            <a:ln w="9525">
              <a:solidFill>
                <a:srgbClr val="FFFFFF"/>
              </a:solidFill>
              <a:round/>
              <a:headEnd/>
              <a:tailEnd/>
            </a:ln>
            <a:effectLst/>
          </p:spPr>
          <p:txBody>
            <a:bodyPr wrap="none" anchor="ctr"/>
            <a:lstStyle/>
            <a:p>
              <a:pPr algn="ctr">
                <a:defRPr/>
              </a:pPr>
              <a:r>
                <a:rPr lang="en-US" kern="0" dirty="0">
                  <a:solidFill>
                    <a:srgbClr val="FFFFFF"/>
                  </a:solidFill>
                  <a:latin typeface="Helvetica" panose="020B0604020202020204" pitchFamily="34" charset="0"/>
                  <a:cs typeface="Helvetica" panose="020B0604020202020204" pitchFamily="34" charset="0"/>
                </a:rPr>
                <a:t>1</a:t>
              </a:r>
            </a:p>
          </p:txBody>
        </p:sp>
      </p:grpSp>
      <p:grpSp>
        <p:nvGrpSpPr>
          <p:cNvPr id="21" name="Group 20">
            <a:extLst>
              <a:ext uri="{FF2B5EF4-FFF2-40B4-BE49-F238E27FC236}">
                <a16:creationId xmlns:a16="http://schemas.microsoft.com/office/drawing/2014/main" id="{88EFB265-00EF-44C9-827C-1FF444078E17}"/>
              </a:ext>
            </a:extLst>
          </p:cNvPr>
          <p:cNvGrpSpPr/>
          <p:nvPr/>
        </p:nvGrpSpPr>
        <p:grpSpPr>
          <a:xfrm>
            <a:off x="5567793" y="2427982"/>
            <a:ext cx="6088179" cy="858806"/>
            <a:chOff x="5567793" y="1243263"/>
            <a:chExt cx="6088179" cy="858806"/>
          </a:xfrm>
        </p:grpSpPr>
        <p:sp>
          <p:nvSpPr>
            <p:cNvPr id="22" name="AutoShape 6">
              <a:extLst>
                <a:ext uri="{FF2B5EF4-FFF2-40B4-BE49-F238E27FC236}">
                  <a16:creationId xmlns:a16="http://schemas.microsoft.com/office/drawing/2014/main" id="{76CA8BF6-9368-4222-A56C-52D02978A14C}"/>
                </a:ext>
              </a:extLst>
            </p:cNvPr>
            <p:cNvSpPr>
              <a:spLocks noChangeArrowheads="1"/>
            </p:cNvSpPr>
            <p:nvPr/>
          </p:nvSpPr>
          <p:spPr bwMode="gray">
            <a:xfrm>
              <a:off x="5933090" y="1243263"/>
              <a:ext cx="5722882" cy="858806"/>
            </a:xfrm>
            <a:prstGeom prst="roundRect">
              <a:avLst>
                <a:gd name="adj" fmla="val 16667"/>
              </a:avLst>
            </a:prstGeom>
            <a:gradFill rotWithShape="1">
              <a:gsLst>
                <a:gs pos="0">
                  <a:srgbClr val="C7E0FB">
                    <a:alpha val="50000"/>
                  </a:srgbClr>
                </a:gs>
                <a:gs pos="100000">
                  <a:srgbClr val="C7E0FB">
                    <a:gamma/>
                    <a:tint val="0"/>
                    <a:invGamma/>
                  </a:srgbClr>
                </a:gs>
              </a:gsLst>
              <a:lin ang="2700000" scaled="1"/>
            </a:gradFill>
            <a:ln w="19050" algn="ctr">
              <a:noFill/>
              <a:round/>
              <a:headEnd/>
              <a:tailEnd/>
            </a:ln>
            <a:effectLst/>
            <a:scene3d>
              <a:camera prst="orthographicFront">
                <a:rot lat="0" lon="0" rev="0"/>
              </a:camera>
              <a:lightRig rig="chilly" dir="t">
                <a:rot lat="0" lon="0" rev="18480000"/>
              </a:lightRig>
            </a:scene3d>
            <a:sp3d prstMaterial="clear">
              <a:bevelT h="63500"/>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72000" rIns="72000" bIns="72000" anchor="ctr"/>
            <a:lstStyle/>
            <a:p>
              <a:pPr>
                <a:defRPr/>
              </a:pPr>
              <a:endParaRPr lang="en-US" sz="1600" kern="0" dirty="0">
                <a:solidFill>
                  <a:sysClr val="windowText" lastClr="000000"/>
                </a:solidFill>
                <a:latin typeface="Helvetica" panose="020B0604020202020204" pitchFamily="34" charset="0"/>
                <a:cs typeface="Helvetica" panose="020B0604020202020204" pitchFamily="34" charset="0"/>
              </a:endParaRPr>
            </a:p>
          </p:txBody>
        </p:sp>
        <p:sp>
          <p:nvSpPr>
            <p:cNvPr id="23" name="TextBox 22">
              <a:extLst>
                <a:ext uri="{FF2B5EF4-FFF2-40B4-BE49-F238E27FC236}">
                  <a16:creationId xmlns:a16="http://schemas.microsoft.com/office/drawing/2014/main" id="{BC5CBDD9-3288-4829-979C-B34DD0EE4624}"/>
                </a:ext>
              </a:extLst>
            </p:cNvPr>
            <p:cNvSpPr txBox="1"/>
            <p:nvPr/>
          </p:nvSpPr>
          <p:spPr>
            <a:xfrm>
              <a:off x="6096000" y="1297333"/>
              <a:ext cx="5559972" cy="738664"/>
            </a:xfrm>
            <a:prstGeom prst="rect">
              <a:avLst/>
            </a:prstGeom>
            <a:noFill/>
          </p:spPr>
          <p:txBody>
            <a:bodyPr wrap="square" rtlCol="0">
              <a:spAutoFit/>
            </a:bodyPr>
            <a:lstStyle/>
            <a:p>
              <a:pPr marL="285750" indent="-285750">
                <a:buFont typeface="Arial" panose="020B0604020202020204" pitchFamily="34" charset="0"/>
                <a:buChar char="•"/>
              </a:pPr>
              <a:r>
                <a:rPr lang="en-US" sz="1400" dirty="0">
                  <a:latin typeface="Helvetica" panose="020B0604020202020204" pitchFamily="34" charset="0"/>
                  <a:cs typeface="Helvetica" panose="020B0604020202020204" pitchFamily="34" charset="0"/>
                </a:rPr>
                <a:t>The global economy is already in recession, with lockdown in most countries involving estimated 2.5 billion people or 30% of world population</a:t>
              </a:r>
            </a:p>
          </p:txBody>
        </p:sp>
        <p:sp>
          <p:nvSpPr>
            <p:cNvPr id="24" name="Oval 40">
              <a:extLst>
                <a:ext uri="{FF2B5EF4-FFF2-40B4-BE49-F238E27FC236}">
                  <a16:creationId xmlns:a16="http://schemas.microsoft.com/office/drawing/2014/main" id="{172D5457-D71D-461E-983C-44EA6ADE8137}"/>
                </a:ext>
              </a:extLst>
            </p:cNvPr>
            <p:cNvSpPr>
              <a:spLocks noChangeArrowheads="1"/>
            </p:cNvSpPr>
            <p:nvPr/>
          </p:nvSpPr>
          <p:spPr bwMode="gray">
            <a:xfrm>
              <a:off x="5567793" y="1426185"/>
              <a:ext cx="594037" cy="480959"/>
            </a:xfrm>
            <a:prstGeom prst="ellipse">
              <a:avLst/>
            </a:prstGeom>
            <a:solidFill>
              <a:schemeClr val="accent6">
                <a:lumMod val="60000"/>
                <a:lumOff val="40000"/>
              </a:schemeClr>
            </a:solidFill>
            <a:ln w="9525">
              <a:solidFill>
                <a:srgbClr val="FFFFFF"/>
              </a:solidFill>
              <a:round/>
              <a:headEnd/>
              <a:tailEnd/>
            </a:ln>
            <a:effectLst/>
          </p:spPr>
          <p:txBody>
            <a:bodyPr wrap="none" anchor="ctr"/>
            <a:lstStyle/>
            <a:p>
              <a:pPr algn="ctr">
                <a:defRPr/>
              </a:pPr>
              <a:r>
                <a:rPr lang="en-US" kern="0" dirty="0">
                  <a:solidFill>
                    <a:srgbClr val="FFFFFF"/>
                  </a:solidFill>
                  <a:latin typeface="Helvetica" panose="020B0604020202020204" pitchFamily="34" charset="0"/>
                  <a:cs typeface="Helvetica" panose="020B0604020202020204" pitchFamily="34" charset="0"/>
                </a:rPr>
                <a:t>2</a:t>
              </a:r>
            </a:p>
          </p:txBody>
        </p:sp>
      </p:grpSp>
      <p:grpSp>
        <p:nvGrpSpPr>
          <p:cNvPr id="25" name="Group 24">
            <a:extLst>
              <a:ext uri="{FF2B5EF4-FFF2-40B4-BE49-F238E27FC236}">
                <a16:creationId xmlns:a16="http://schemas.microsoft.com/office/drawing/2014/main" id="{3F08D22C-72D5-42F4-9E8F-4F647DC63E2C}"/>
              </a:ext>
            </a:extLst>
          </p:cNvPr>
          <p:cNvGrpSpPr/>
          <p:nvPr/>
        </p:nvGrpSpPr>
        <p:grpSpPr>
          <a:xfrm>
            <a:off x="5567793" y="3574610"/>
            <a:ext cx="6088179" cy="858806"/>
            <a:chOff x="5567793" y="1243263"/>
            <a:chExt cx="6088179" cy="858806"/>
          </a:xfrm>
        </p:grpSpPr>
        <p:sp>
          <p:nvSpPr>
            <p:cNvPr id="26" name="AutoShape 6">
              <a:extLst>
                <a:ext uri="{FF2B5EF4-FFF2-40B4-BE49-F238E27FC236}">
                  <a16:creationId xmlns:a16="http://schemas.microsoft.com/office/drawing/2014/main" id="{37ED5734-C981-4CA4-AC60-8CE2260D0200}"/>
                </a:ext>
              </a:extLst>
            </p:cNvPr>
            <p:cNvSpPr>
              <a:spLocks noChangeArrowheads="1"/>
            </p:cNvSpPr>
            <p:nvPr/>
          </p:nvSpPr>
          <p:spPr bwMode="gray">
            <a:xfrm>
              <a:off x="5933090" y="1243263"/>
              <a:ext cx="5722882" cy="858806"/>
            </a:xfrm>
            <a:prstGeom prst="roundRect">
              <a:avLst>
                <a:gd name="adj" fmla="val 16667"/>
              </a:avLst>
            </a:prstGeom>
            <a:gradFill rotWithShape="1">
              <a:gsLst>
                <a:gs pos="0">
                  <a:srgbClr val="C7E0FB">
                    <a:alpha val="50000"/>
                  </a:srgbClr>
                </a:gs>
                <a:gs pos="100000">
                  <a:srgbClr val="C7E0FB">
                    <a:gamma/>
                    <a:tint val="0"/>
                    <a:invGamma/>
                  </a:srgbClr>
                </a:gs>
              </a:gsLst>
              <a:lin ang="2700000" scaled="1"/>
            </a:gradFill>
            <a:ln w="19050" algn="ctr">
              <a:noFill/>
              <a:round/>
              <a:headEnd/>
              <a:tailEnd/>
            </a:ln>
            <a:effectLst/>
            <a:scene3d>
              <a:camera prst="orthographicFront">
                <a:rot lat="0" lon="0" rev="0"/>
              </a:camera>
              <a:lightRig rig="chilly" dir="t">
                <a:rot lat="0" lon="0" rev="18480000"/>
              </a:lightRig>
            </a:scene3d>
            <a:sp3d prstMaterial="clear">
              <a:bevelT h="63500"/>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72000" rIns="72000" bIns="72000" anchor="ctr"/>
            <a:lstStyle/>
            <a:p>
              <a:pPr>
                <a:defRPr/>
              </a:pPr>
              <a:endParaRPr lang="en-US" sz="1600" kern="0" dirty="0">
                <a:solidFill>
                  <a:sysClr val="windowText" lastClr="000000"/>
                </a:solidFill>
                <a:latin typeface="Helvetica" panose="020B0604020202020204" pitchFamily="34" charset="0"/>
                <a:cs typeface="Helvetica" panose="020B0604020202020204" pitchFamily="34" charset="0"/>
              </a:endParaRPr>
            </a:p>
          </p:txBody>
        </p:sp>
        <p:sp>
          <p:nvSpPr>
            <p:cNvPr id="27" name="TextBox 26">
              <a:extLst>
                <a:ext uri="{FF2B5EF4-FFF2-40B4-BE49-F238E27FC236}">
                  <a16:creationId xmlns:a16="http://schemas.microsoft.com/office/drawing/2014/main" id="{37D69A70-9680-4F53-B4A2-C954A9677FDF}"/>
                </a:ext>
              </a:extLst>
            </p:cNvPr>
            <p:cNvSpPr txBox="1"/>
            <p:nvPr/>
          </p:nvSpPr>
          <p:spPr>
            <a:xfrm>
              <a:off x="6096000" y="1297333"/>
              <a:ext cx="5559972" cy="738664"/>
            </a:xfrm>
            <a:prstGeom prst="rect">
              <a:avLst/>
            </a:prstGeom>
            <a:noFill/>
          </p:spPr>
          <p:txBody>
            <a:bodyPr wrap="square" rtlCol="0">
              <a:spAutoFit/>
            </a:bodyPr>
            <a:lstStyle/>
            <a:p>
              <a:pPr marL="285750" indent="-285750">
                <a:buFont typeface="Arial" panose="020B0604020202020204" pitchFamily="34" charset="0"/>
                <a:buChar char="•"/>
              </a:pPr>
              <a:r>
                <a:rPr lang="en-US" sz="1400" dirty="0">
                  <a:latin typeface="Helvetica" panose="020B0604020202020204" pitchFamily="34" charset="0"/>
                  <a:cs typeface="Helvetica" panose="020B0604020202020204" pitchFamily="34" charset="0"/>
                </a:rPr>
                <a:t>The global supply chains are shortening, as retailers close their stores and distributors and manufacturers are forced to shut down, furloughing their employees</a:t>
              </a:r>
            </a:p>
          </p:txBody>
        </p:sp>
        <p:sp>
          <p:nvSpPr>
            <p:cNvPr id="28" name="Oval 40">
              <a:extLst>
                <a:ext uri="{FF2B5EF4-FFF2-40B4-BE49-F238E27FC236}">
                  <a16:creationId xmlns:a16="http://schemas.microsoft.com/office/drawing/2014/main" id="{326448C6-2DE6-41D8-A173-6C0478E9510E}"/>
                </a:ext>
              </a:extLst>
            </p:cNvPr>
            <p:cNvSpPr>
              <a:spLocks noChangeArrowheads="1"/>
            </p:cNvSpPr>
            <p:nvPr/>
          </p:nvSpPr>
          <p:spPr bwMode="gray">
            <a:xfrm>
              <a:off x="5567793" y="1426185"/>
              <a:ext cx="594037" cy="480959"/>
            </a:xfrm>
            <a:prstGeom prst="ellipse">
              <a:avLst/>
            </a:prstGeom>
            <a:solidFill>
              <a:schemeClr val="accent6">
                <a:lumMod val="60000"/>
                <a:lumOff val="40000"/>
              </a:schemeClr>
            </a:solidFill>
            <a:ln w="9525">
              <a:solidFill>
                <a:srgbClr val="FFFFFF"/>
              </a:solidFill>
              <a:round/>
              <a:headEnd/>
              <a:tailEnd/>
            </a:ln>
            <a:effectLst/>
          </p:spPr>
          <p:txBody>
            <a:bodyPr wrap="none" anchor="ctr"/>
            <a:lstStyle/>
            <a:p>
              <a:pPr algn="ctr">
                <a:defRPr/>
              </a:pPr>
              <a:r>
                <a:rPr lang="en-US" kern="0" dirty="0">
                  <a:solidFill>
                    <a:srgbClr val="FFFFFF"/>
                  </a:solidFill>
                  <a:latin typeface="Helvetica" panose="020B0604020202020204" pitchFamily="34" charset="0"/>
                  <a:cs typeface="Helvetica" panose="020B0604020202020204" pitchFamily="34" charset="0"/>
                </a:rPr>
                <a:t>3</a:t>
              </a:r>
            </a:p>
          </p:txBody>
        </p:sp>
      </p:grpSp>
      <p:grpSp>
        <p:nvGrpSpPr>
          <p:cNvPr id="29" name="Group 28">
            <a:extLst>
              <a:ext uri="{FF2B5EF4-FFF2-40B4-BE49-F238E27FC236}">
                <a16:creationId xmlns:a16="http://schemas.microsoft.com/office/drawing/2014/main" id="{1805E422-BC74-47CE-A3D8-0232A7E50A2F}"/>
              </a:ext>
            </a:extLst>
          </p:cNvPr>
          <p:cNvGrpSpPr/>
          <p:nvPr/>
        </p:nvGrpSpPr>
        <p:grpSpPr>
          <a:xfrm>
            <a:off x="5567793" y="4721446"/>
            <a:ext cx="6088179" cy="858806"/>
            <a:chOff x="5567793" y="1243263"/>
            <a:chExt cx="6088179" cy="858806"/>
          </a:xfrm>
        </p:grpSpPr>
        <p:sp>
          <p:nvSpPr>
            <p:cNvPr id="30" name="AutoShape 6">
              <a:extLst>
                <a:ext uri="{FF2B5EF4-FFF2-40B4-BE49-F238E27FC236}">
                  <a16:creationId xmlns:a16="http://schemas.microsoft.com/office/drawing/2014/main" id="{C55D6658-E0E9-499E-A665-8E25BBDD41AC}"/>
                </a:ext>
              </a:extLst>
            </p:cNvPr>
            <p:cNvSpPr>
              <a:spLocks noChangeArrowheads="1"/>
            </p:cNvSpPr>
            <p:nvPr/>
          </p:nvSpPr>
          <p:spPr bwMode="gray">
            <a:xfrm>
              <a:off x="5933090" y="1243263"/>
              <a:ext cx="5722882" cy="858806"/>
            </a:xfrm>
            <a:prstGeom prst="roundRect">
              <a:avLst>
                <a:gd name="adj" fmla="val 16667"/>
              </a:avLst>
            </a:prstGeom>
            <a:gradFill rotWithShape="1">
              <a:gsLst>
                <a:gs pos="0">
                  <a:srgbClr val="C7E0FB">
                    <a:alpha val="50000"/>
                  </a:srgbClr>
                </a:gs>
                <a:gs pos="100000">
                  <a:srgbClr val="C7E0FB">
                    <a:gamma/>
                    <a:tint val="0"/>
                    <a:invGamma/>
                  </a:srgbClr>
                </a:gs>
              </a:gsLst>
              <a:lin ang="2700000" scaled="1"/>
            </a:gradFill>
            <a:ln w="19050" algn="ctr">
              <a:noFill/>
              <a:round/>
              <a:headEnd/>
              <a:tailEnd/>
            </a:ln>
            <a:effectLst/>
            <a:scene3d>
              <a:camera prst="orthographicFront">
                <a:rot lat="0" lon="0" rev="0"/>
              </a:camera>
              <a:lightRig rig="chilly" dir="t">
                <a:rot lat="0" lon="0" rev="18480000"/>
              </a:lightRig>
            </a:scene3d>
            <a:sp3d prstMaterial="clear">
              <a:bevelT h="63500"/>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72000" tIns="72000" rIns="72000" bIns="72000" anchor="ctr"/>
            <a:lstStyle/>
            <a:p>
              <a:pPr>
                <a:defRPr/>
              </a:pPr>
              <a:endParaRPr lang="en-US" sz="1600" kern="0" dirty="0">
                <a:solidFill>
                  <a:sysClr val="windowText" lastClr="000000"/>
                </a:solidFill>
                <a:latin typeface="Helvetica" panose="020B0604020202020204" pitchFamily="34" charset="0"/>
                <a:cs typeface="Helvetica" panose="020B0604020202020204" pitchFamily="34" charset="0"/>
              </a:endParaRPr>
            </a:p>
          </p:txBody>
        </p:sp>
        <p:sp>
          <p:nvSpPr>
            <p:cNvPr id="31" name="TextBox 30">
              <a:extLst>
                <a:ext uri="{FF2B5EF4-FFF2-40B4-BE49-F238E27FC236}">
                  <a16:creationId xmlns:a16="http://schemas.microsoft.com/office/drawing/2014/main" id="{F0527E06-3049-4C51-BD3C-5E78B3DD2BAB}"/>
                </a:ext>
              </a:extLst>
            </p:cNvPr>
            <p:cNvSpPr txBox="1"/>
            <p:nvPr/>
          </p:nvSpPr>
          <p:spPr>
            <a:xfrm>
              <a:off x="6096000" y="1297333"/>
              <a:ext cx="5559972" cy="738664"/>
            </a:xfrm>
            <a:prstGeom prst="rect">
              <a:avLst/>
            </a:prstGeom>
            <a:noFill/>
          </p:spPr>
          <p:txBody>
            <a:bodyPr wrap="square" rtlCol="0">
              <a:spAutoFit/>
            </a:bodyPr>
            <a:lstStyle/>
            <a:p>
              <a:pPr marL="285750" indent="-285750">
                <a:buFont typeface="Arial" panose="020B0604020202020204" pitchFamily="34" charset="0"/>
                <a:buChar char="•"/>
              </a:pPr>
              <a:r>
                <a:rPr lang="en-US" sz="1400" dirty="0">
                  <a:latin typeface="Helvetica" panose="020B0604020202020204" pitchFamily="34" charset="0"/>
                  <a:cs typeface="Helvetica" panose="020B0604020202020204" pitchFamily="34" charset="0"/>
                </a:rPr>
                <a:t> Reversal of growth trajectories for emerging and frontier economies as well as some of the Least Developed Countries. The SDGs may become a mirage</a:t>
              </a:r>
            </a:p>
          </p:txBody>
        </p:sp>
        <p:sp>
          <p:nvSpPr>
            <p:cNvPr id="32" name="Oval 40">
              <a:extLst>
                <a:ext uri="{FF2B5EF4-FFF2-40B4-BE49-F238E27FC236}">
                  <a16:creationId xmlns:a16="http://schemas.microsoft.com/office/drawing/2014/main" id="{DFEBA5A3-BF98-47C7-A2A9-4218B8FE317F}"/>
                </a:ext>
              </a:extLst>
            </p:cNvPr>
            <p:cNvSpPr>
              <a:spLocks noChangeArrowheads="1"/>
            </p:cNvSpPr>
            <p:nvPr/>
          </p:nvSpPr>
          <p:spPr bwMode="gray">
            <a:xfrm>
              <a:off x="5567793" y="1426185"/>
              <a:ext cx="594037" cy="480959"/>
            </a:xfrm>
            <a:prstGeom prst="ellipse">
              <a:avLst/>
            </a:prstGeom>
            <a:solidFill>
              <a:schemeClr val="accent6">
                <a:lumMod val="60000"/>
                <a:lumOff val="40000"/>
              </a:schemeClr>
            </a:solidFill>
            <a:ln w="9525">
              <a:solidFill>
                <a:srgbClr val="FFFFFF"/>
              </a:solidFill>
              <a:round/>
              <a:headEnd/>
              <a:tailEnd/>
            </a:ln>
            <a:effectLst/>
          </p:spPr>
          <p:txBody>
            <a:bodyPr wrap="none" anchor="ctr"/>
            <a:lstStyle/>
            <a:p>
              <a:pPr algn="ctr">
                <a:defRPr/>
              </a:pPr>
              <a:r>
                <a:rPr lang="en-US" kern="0" dirty="0">
                  <a:solidFill>
                    <a:srgbClr val="FFFFFF"/>
                  </a:solidFill>
                  <a:latin typeface="Helvetica" panose="020B0604020202020204" pitchFamily="34" charset="0"/>
                  <a:cs typeface="Helvetica" panose="020B0604020202020204" pitchFamily="34" charset="0"/>
                </a:rPr>
                <a:t>4</a:t>
              </a:r>
            </a:p>
          </p:txBody>
        </p:sp>
      </p:grpSp>
    </p:spTree>
    <p:extLst>
      <p:ext uri="{BB962C8B-B14F-4D97-AF65-F5344CB8AC3E}">
        <p14:creationId xmlns:p14="http://schemas.microsoft.com/office/powerpoint/2010/main" val="2693943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5C7ED5CC-0A3F-4A30-8944-7240815EFDD4}"/>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41" name="think-cell Slide" r:id="rId4" imgW="421" imgH="423" progId="TCLayout.ActiveDocument.1">
                  <p:embed/>
                </p:oleObj>
              </mc:Choice>
              <mc:Fallback>
                <p:oleObj name="think-cell Slide" r:id="rId4" imgW="421" imgH="423" progId="TCLayout.ActiveDocument.1">
                  <p:embed/>
                  <p:pic>
                    <p:nvPicPr>
                      <p:cNvPr id="4" name="Object 3" hidden="1">
                        <a:extLst>
                          <a:ext uri="{FF2B5EF4-FFF2-40B4-BE49-F238E27FC236}">
                            <a16:creationId xmlns:a16="http://schemas.microsoft.com/office/drawing/2014/main" id="{5C7ED5CC-0A3F-4A30-8944-7240815EFDD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3" name="object 2">
            <a:extLst>
              <a:ext uri="{FF2B5EF4-FFF2-40B4-BE49-F238E27FC236}">
                <a16:creationId xmlns:a16="http://schemas.microsoft.com/office/drawing/2014/main" id="{89AB3FF6-8BA2-4BB2-B037-2E1A79316970}"/>
              </a:ext>
            </a:extLst>
          </p:cNvPr>
          <p:cNvSpPr txBox="1">
            <a:spLocks/>
          </p:cNvSpPr>
          <p:nvPr/>
        </p:nvSpPr>
        <p:spPr>
          <a:xfrm>
            <a:off x="547454" y="143316"/>
            <a:ext cx="6598781" cy="372923"/>
          </a:xfrm>
          <a:prstGeom prst="rect">
            <a:avLst/>
          </a:prstGeom>
        </p:spPr>
        <p:txBody>
          <a:bodyPr vert="horz" wrap="square" lIns="0" tIns="1270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spcBef>
                <a:spcPts val="100"/>
              </a:spcBef>
            </a:pPr>
            <a:r>
              <a:rPr lang="en-US" sz="2600" b="1" dirty="0">
                <a:latin typeface="Helvetica" panose="020B0604020202020204" pitchFamily="34" charset="0"/>
                <a:ea typeface="Tahoma" panose="020B0604030504040204" pitchFamily="34" charset="0"/>
                <a:cs typeface="Helvetica" panose="020B0604020202020204" pitchFamily="34" charset="0"/>
              </a:rPr>
              <a:t>GLOBAL ECONOMIC IMPLICATIONS</a:t>
            </a:r>
          </a:p>
        </p:txBody>
      </p:sp>
      <p:sp>
        <p:nvSpPr>
          <p:cNvPr id="34" name="TextBox 33">
            <a:extLst>
              <a:ext uri="{FF2B5EF4-FFF2-40B4-BE49-F238E27FC236}">
                <a16:creationId xmlns:a16="http://schemas.microsoft.com/office/drawing/2014/main" id="{92D98D45-278F-43B9-AF57-789405F90EAC}"/>
              </a:ext>
            </a:extLst>
          </p:cNvPr>
          <p:cNvSpPr txBox="1"/>
          <p:nvPr/>
        </p:nvSpPr>
        <p:spPr>
          <a:xfrm>
            <a:off x="599090" y="935421"/>
            <a:ext cx="10972800" cy="430887"/>
          </a:xfrm>
          <a:prstGeom prst="rect">
            <a:avLst/>
          </a:prstGeom>
          <a:noFill/>
        </p:spPr>
        <p:txBody>
          <a:bodyPr wrap="square" rtlCol="0">
            <a:spAutoFit/>
          </a:bodyPr>
          <a:lstStyle/>
          <a:p>
            <a:r>
              <a:rPr lang="en-US" sz="2200" dirty="0">
                <a:latin typeface="Helvetica" panose="020B0604020202020204" pitchFamily="34" charset="0"/>
                <a:cs typeface="Helvetica" panose="020B0604020202020204" pitchFamily="34" charset="0"/>
              </a:rPr>
              <a:t>As at March 2020, the perspective of McKinsey was three scenarios</a:t>
            </a:r>
          </a:p>
        </p:txBody>
      </p:sp>
      <p:sp>
        <p:nvSpPr>
          <p:cNvPr id="35" name="Rectangle: Rounded Corners 34">
            <a:extLst>
              <a:ext uri="{FF2B5EF4-FFF2-40B4-BE49-F238E27FC236}">
                <a16:creationId xmlns:a16="http://schemas.microsoft.com/office/drawing/2014/main" id="{CE4AB3EF-8748-4546-907F-DAA9077651ED}"/>
              </a:ext>
            </a:extLst>
          </p:cNvPr>
          <p:cNvSpPr/>
          <p:nvPr/>
        </p:nvSpPr>
        <p:spPr>
          <a:xfrm>
            <a:off x="887050" y="1909137"/>
            <a:ext cx="2808312" cy="335247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0604020202020204" pitchFamily="34" charset="0"/>
              <a:cs typeface="Helvetica" panose="020B0604020202020204" pitchFamily="34" charset="0"/>
            </a:endParaRPr>
          </a:p>
        </p:txBody>
      </p:sp>
      <p:sp>
        <p:nvSpPr>
          <p:cNvPr id="36" name="TextBox 35">
            <a:extLst>
              <a:ext uri="{FF2B5EF4-FFF2-40B4-BE49-F238E27FC236}">
                <a16:creationId xmlns:a16="http://schemas.microsoft.com/office/drawing/2014/main" id="{746B76E8-1542-4D73-8AF8-03C72CB3BE27}"/>
              </a:ext>
            </a:extLst>
          </p:cNvPr>
          <p:cNvSpPr txBox="1"/>
          <p:nvPr/>
        </p:nvSpPr>
        <p:spPr>
          <a:xfrm>
            <a:off x="983432" y="2345947"/>
            <a:ext cx="2711930" cy="2446824"/>
          </a:xfrm>
          <a:prstGeom prst="rect">
            <a:avLst/>
          </a:prstGeom>
          <a:noFill/>
        </p:spPr>
        <p:txBody>
          <a:bodyPr wrap="square" rtlCol="0">
            <a:spAutoFit/>
          </a:bodyPr>
          <a:lstStyle/>
          <a:p>
            <a:pPr lvl="0" algn="ctr"/>
            <a:r>
              <a:rPr lang="en-GB" sz="1700" b="1" u="sng" dirty="0">
                <a:latin typeface="Helvetica" panose="020B0604020202020204" pitchFamily="34" charset="0"/>
                <a:cs typeface="Helvetica" panose="020B0604020202020204" pitchFamily="34" charset="0"/>
              </a:rPr>
              <a:t>Quick Recovery</a:t>
            </a:r>
          </a:p>
          <a:p>
            <a:pPr lvl="0">
              <a:buFont typeface="Arial" pitchFamily="34" charset="0"/>
              <a:buChar char="•"/>
            </a:pPr>
            <a:r>
              <a:rPr lang="en-GB" sz="1700" dirty="0">
                <a:latin typeface="Helvetica" panose="020B0604020202020204" pitchFamily="34" charset="0"/>
                <a:cs typeface="Helvetica" panose="020B0604020202020204" pitchFamily="34" charset="0"/>
              </a:rPr>
              <a:t>Adverse effects to end Q1 2020</a:t>
            </a:r>
          </a:p>
          <a:p>
            <a:pPr lvl="0">
              <a:buFont typeface="Arial" pitchFamily="34" charset="0"/>
              <a:buChar char="•"/>
            </a:pPr>
            <a:endParaRPr lang="en-GB" sz="1700" dirty="0">
              <a:latin typeface="Helvetica" panose="020B0604020202020204" pitchFamily="34" charset="0"/>
              <a:cs typeface="Helvetica" panose="020B0604020202020204" pitchFamily="34" charset="0"/>
            </a:endParaRPr>
          </a:p>
          <a:p>
            <a:pPr lvl="0">
              <a:buFont typeface="Arial" pitchFamily="34" charset="0"/>
              <a:buChar char="•"/>
            </a:pPr>
            <a:r>
              <a:rPr lang="en-US" sz="1700" dirty="0">
                <a:latin typeface="Helvetica" panose="020B0604020202020204" pitchFamily="34" charset="0"/>
                <a:cs typeface="Helvetica" panose="020B0604020202020204" pitchFamily="34" charset="0"/>
              </a:rPr>
              <a:t>Global and regional economies recover quickly and still achieve the growth rates projected earlier in the year</a:t>
            </a:r>
          </a:p>
        </p:txBody>
      </p:sp>
      <p:grpSp>
        <p:nvGrpSpPr>
          <p:cNvPr id="37" name="Group 36">
            <a:extLst>
              <a:ext uri="{FF2B5EF4-FFF2-40B4-BE49-F238E27FC236}">
                <a16:creationId xmlns:a16="http://schemas.microsoft.com/office/drawing/2014/main" id="{292582F4-C125-4632-A349-9BE6A60C7656}"/>
              </a:ext>
            </a:extLst>
          </p:cNvPr>
          <p:cNvGrpSpPr/>
          <p:nvPr/>
        </p:nvGrpSpPr>
        <p:grpSpPr>
          <a:xfrm>
            <a:off x="1884372" y="1422617"/>
            <a:ext cx="835573" cy="923330"/>
            <a:chOff x="1789781" y="1585522"/>
            <a:chExt cx="835573" cy="923330"/>
          </a:xfrm>
        </p:grpSpPr>
        <p:sp>
          <p:nvSpPr>
            <p:cNvPr id="38" name="Flowchart: Connector 37">
              <a:extLst>
                <a:ext uri="{FF2B5EF4-FFF2-40B4-BE49-F238E27FC236}">
                  <a16:creationId xmlns:a16="http://schemas.microsoft.com/office/drawing/2014/main" id="{4B643AA6-5FFD-4D7E-8B6A-F24A22D044F5}"/>
                </a:ext>
              </a:extLst>
            </p:cNvPr>
            <p:cNvSpPr/>
            <p:nvPr/>
          </p:nvSpPr>
          <p:spPr>
            <a:xfrm>
              <a:off x="1789781" y="1648867"/>
              <a:ext cx="835573" cy="8463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Helvetica" panose="020B0604020202020204" pitchFamily="34" charset="0"/>
                <a:cs typeface="Helvetica" panose="020B0604020202020204" pitchFamily="34" charset="0"/>
              </a:endParaRPr>
            </a:p>
          </p:txBody>
        </p:sp>
        <p:sp>
          <p:nvSpPr>
            <p:cNvPr id="39" name="Rectangle 38">
              <a:extLst>
                <a:ext uri="{FF2B5EF4-FFF2-40B4-BE49-F238E27FC236}">
                  <a16:creationId xmlns:a16="http://schemas.microsoft.com/office/drawing/2014/main" id="{3719A476-9303-45B8-BAF2-0EA26668A00F}"/>
                </a:ext>
              </a:extLst>
            </p:cNvPr>
            <p:cNvSpPr/>
            <p:nvPr/>
          </p:nvSpPr>
          <p:spPr>
            <a:xfrm>
              <a:off x="1903727" y="1585522"/>
              <a:ext cx="590226" cy="923330"/>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latin typeface="Helvetica" panose="020B0604020202020204" pitchFamily="34" charset="0"/>
                  <a:cs typeface="Helvetica" panose="020B0604020202020204" pitchFamily="34" charset="0"/>
                </a:rPr>
                <a:t>1</a:t>
              </a:r>
            </a:p>
          </p:txBody>
        </p:sp>
      </p:grpSp>
      <p:sp>
        <p:nvSpPr>
          <p:cNvPr id="40" name="Rectangle: Rounded Corners 39">
            <a:extLst>
              <a:ext uri="{FF2B5EF4-FFF2-40B4-BE49-F238E27FC236}">
                <a16:creationId xmlns:a16="http://schemas.microsoft.com/office/drawing/2014/main" id="{DD13A326-90B3-4C99-A5DF-CD8E552C8FEE}"/>
              </a:ext>
            </a:extLst>
          </p:cNvPr>
          <p:cNvSpPr/>
          <p:nvPr/>
        </p:nvSpPr>
        <p:spPr>
          <a:xfrm>
            <a:off x="4718085" y="1898626"/>
            <a:ext cx="2808312" cy="335247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0604020202020204" pitchFamily="34" charset="0"/>
              <a:cs typeface="Helvetica" panose="020B0604020202020204" pitchFamily="34" charset="0"/>
            </a:endParaRPr>
          </a:p>
        </p:txBody>
      </p:sp>
      <p:sp>
        <p:nvSpPr>
          <p:cNvPr id="41" name="TextBox 40">
            <a:extLst>
              <a:ext uri="{FF2B5EF4-FFF2-40B4-BE49-F238E27FC236}">
                <a16:creationId xmlns:a16="http://schemas.microsoft.com/office/drawing/2014/main" id="{8B4B46C0-4190-4404-BFDE-98FD1CBC2026}"/>
              </a:ext>
            </a:extLst>
          </p:cNvPr>
          <p:cNvSpPr txBox="1"/>
          <p:nvPr/>
        </p:nvSpPr>
        <p:spPr>
          <a:xfrm>
            <a:off x="4814467" y="2335436"/>
            <a:ext cx="2711930" cy="2708434"/>
          </a:xfrm>
          <a:prstGeom prst="rect">
            <a:avLst/>
          </a:prstGeom>
          <a:noFill/>
        </p:spPr>
        <p:txBody>
          <a:bodyPr wrap="square" rtlCol="0">
            <a:spAutoFit/>
          </a:bodyPr>
          <a:lstStyle/>
          <a:p>
            <a:pPr lvl="0" algn="ctr"/>
            <a:r>
              <a:rPr lang="en-GB" sz="1700" b="1" u="sng" dirty="0">
                <a:latin typeface="Helvetica" panose="020B0604020202020204" pitchFamily="34" charset="0"/>
                <a:cs typeface="Helvetica" panose="020B0604020202020204" pitchFamily="34" charset="0"/>
              </a:rPr>
              <a:t>Global Slowdown</a:t>
            </a:r>
          </a:p>
          <a:p>
            <a:pPr lvl="0">
              <a:buFont typeface="Arial" pitchFamily="34" charset="0"/>
              <a:buChar char="•"/>
            </a:pPr>
            <a:r>
              <a:rPr lang="en-GB" sz="1700" dirty="0">
                <a:latin typeface="Helvetica" panose="020B0604020202020204" pitchFamily="34" charset="0"/>
                <a:cs typeface="Helvetica" panose="020B0604020202020204" pitchFamily="34" charset="0"/>
              </a:rPr>
              <a:t>Adverse effects linger till end of Q3, 2020</a:t>
            </a:r>
          </a:p>
          <a:p>
            <a:pPr lvl="0">
              <a:buFont typeface="Arial" pitchFamily="34" charset="0"/>
              <a:buChar char="•"/>
            </a:pPr>
            <a:endParaRPr lang="en-GB" sz="1700" dirty="0">
              <a:latin typeface="Helvetica" panose="020B0604020202020204" pitchFamily="34" charset="0"/>
              <a:cs typeface="Helvetica" panose="020B0604020202020204" pitchFamily="34" charset="0"/>
            </a:endParaRPr>
          </a:p>
          <a:p>
            <a:pPr lvl="0">
              <a:buFont typeface="Arial" pitchFamily="34" charset="0"/>
              <a:buChar char="•"/>
            </a:pPr>
            <a:r>
              <a:rPr lang="en-US" sz="1700" dirty="0">
                <a:latin typeface="Helvetica" panose="020B0604020202020204" pitchFamily="34" charset="0"/>
                <a:cs typeface="Helvetica" panose="020B0604020202020204" pitchFamily="34" charset="0"/>
              </a:rPr>
              <a:t>Most regions will experience between 20% and 22% GDP slow down, except Sub-Saharan Africa that will dampen by only 9.5%</a:t>
            </a:r>
          </a:p>
        </p:txBody>
      </p:sp>
      <p:grpSp>
        <p:nvGrpSpPr>
          <p:cNvPr id="42" name="Group 41">
            <a:extLst>
              <a:ext uri="{FF2B5EF4-FFF2-40B4-BE49-F238E27FC236}">
                <a16:creationId xmlns:a16="http://schemas.microsoft.com/office/drawing/2014/main" id="{7103CB06-F198-4471-985D-7BBC2DCB5C2E}"/>
              </a:ext>
            </a:extLst>
          </p:cNvPr>
          <p:cNvGrpSpPr/>
          <p:nvPr/>
        </p:nvGrpSpPr>
        <p:grpSpPr>
          <a:xfrm>
            <a:off x="5715407" y="1412106"/>
            <a:ext cx="835573" cy="923330"/>
            <a:chOff x="1789781" y="1585522"/>
            <a:chExt cx="835573" cy="923330"/>
          </a:xfrm>
        </p:grpSpPr>
        <p:sp>
          <p:nvSpPr>
            <p:cNvPr id="43" name="Flowchart: Connector 42">
              <a:extLst>
                <a:ext uri="{FF2B5EF4-FFF2-40B4-BE49-F238E27FC236}">
                  <a16:creationId xmlns:a16="http://schemas.microsoft.com/office/drawing/2014/main" id="{1EE4F077-785D-49FD-A36F-2E6DEC91A5BE}"/>
                </a:ext>
              </a:extLst>
            </p:cNvPr>
            <p:cNvSpPr/>
            <p:nvPr/>
          </p:nvSpPr>
          <p:spPr>
            <a:xfrm>
              <a:off x="1789781" y="1648867"/>
              <a:ext cx="835573" cy="8463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Helvetica" panose="020B0604020202020204" pitchFamily="34" charset="0"/>
                <a:cs typeface="Helvetica" panose="020B0604020202020204" pitchFamily="34" charset="0"/>
              </a:endParaRPr>
            </a:p>
          </p:txBody>
        </p:sp>
        <p:sp>
          <p:nvSpPr>
            <p:cNvPr id="44" name="Rectangle 43">
              <a:extLst>
                <a:ext uri="{FF2B5EF4-FFF2-40B4-BE49-F238E27FC236}">
                  <a16:creationId xmlns:a16="http://schemas.microsoft.com/office/drawing/2014/main" id="{CA3E9C45-086C-4B01-A0F2-AFD99CB1771A}"/>
                </a:ext>
              </a:extLst>
            </p:cNvPr>
            <p:cNvSpPr/>
            <p:nvPr/>
          </p:nvSpPr>
          <p:spPr>
            <a:xfrm>
              <a:off x="1903727" y="1585522"/>
              <a:ext cx="590226" cy="923330"/>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latin typeface="Helvetica" panose="020B0604020202020204" pitchFamily="34" charset="0"/>
                  <a:cs typeface="Helvetica" panose="020B0604020202020204" pitchFamily="34" charset="0"/>
                </a:rPr>
                <a:t>2</a:t>
              </a:r>
            </a:p>
          </p:txBody>
        </p:sp>
      </p:grpSp>
      <p:sp>
        <p:nvSpPr>
          <p:cNvPr id="45" name="Rectangle: Rounded Corners 44">
            <a:extLst>
              <a:ext uri="{FF2B5EF4-FFF2-40B4-BE49-F238E27FC236}">
                <a16:creationId xmlns:a16="http://schemas.microsoft.com/office/drawing/2014/main" id="{F5F4BAC2-1F5E-4196-9641-38FA8DB02BF0}"/>
              </a:ext>
            </a:extLst>
          </p:cNvPr>
          <p:cNvSpPr/>
          <p:nvPr/>
        </p:nvSpPr>
        <p:spPr>
          <a:xfrm>
            <a:off x="8501822" y="1893370"/>
            <a:ext cx="2808312" cy="335247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0604020202020204" pitchFamily="34" charset="0"/>
              <a:cs typeface="Helvetica" panose="020B0604020202020204" pitchFamily="34" charset="0"/>
            </a:endParaRPr>
          </a:p>
        </p:txBody>
      </p:sp>
      <p:sp>
        <p:nvSpPr>
          <p:cNvPr id="46" name="TextBox 45">
            <a:extLst>
              <a:ext uri="{FF2B5EF4-FFF2-40B4-BE49-F238E27FC236}">
                <a16:creationId xmlns:a16="http://schemas.microsoft.com/office/drawing/2014/main" id="{CB8F478D-A40D-4113-A9A6-1437EA2A45E3}"/>
              </a:ext>
            </a:extLst>
          </p:cNvPr>
          <p:cNvSpPr txBox="1"/>
          <p:nvPr/>
        </p:nvSpPr>
        <p:spPr>
          <a:xfrm>
            <a:off x="8629805" y="2275802"/>
            <a:ext cx="2711930" cy="2708434"/>
          </a:xfrm>
          <a:prstGeom prst="rect">
            <a:avLst/>
          </a:prstGeom>
          <a:noFill/>
        </p:spPr>
        <p:txBody>
          <a:bodyPr wrap="square" rtlCol="0">
            <a:spAutoFit/>
          </a:bodyPr>
          <a:lstStyle/>
          <a:p>
            <a:pPr lvl="0" algn="ctr"/>
            <a:r>
              <a:rPr lang="en-GB" sz="1700" b="1" u="sng" dirty="0">
                <a:latin typeface="Helvetica" panose="020B0604020202020204" pitchFamily="34" charset="0"/>
                <a:cs typeface="Helvetica" panose="020B0604020202020204" pitchFamily="34" charset="0"/>
              </a:rPr>
              <a:t>Pandemic driven economic recession</a:t>
            </a:r>
          </a:p>
          <a:p>
            <a:pPr lvl="0" algn="ctr"/>
            <a:endParaRPr lang="en-GB" sz="1700" b="1" u="sng" dirty="0">
              <a:latin typeface="Helvetica" panose="020B0604020202020204" pitchFamily="34" charset="0"/>
              <a:cs typeface="Helvetica" panose="020B0604020202020204" pitchFamily="34" charset="0"/>
            </a:endParaRPr>
          </a:p>
          <a:p>
            <a:pPr lvl="0">
              <a:buFont typeface="Arial" pitchFamily="34" charset="0"/>
              <a:buChar char="•"/>
            </a:pPr>
            <a:r>
              <a:rPr lang="en-US" sz="1700" dirty="0">
                <a:latin typeface="Helvetica" panose="020B0604020202020204" pitchFamily="34" charset="0"/>
                <a:cs typeface="Helvetica" panose="020B0604020202020204" pitchFamily="34" charset="0"/>
              </a:rPr>
              <a:t> Global and regional economies will be unable to recover in 2020. </a:t>
            </a:r>
          </a:p>
          <a:p>
            <a:pPr lvl="0">
              <a:buFont typeface="Arial" pitchFamily="34" charset="0"/>
              <a:buChar char="•"/>
            </a:pPr>
            <a:endParaRPr lang="en-GB" sz="1700" dirty="0">
              <a:latin typeface="Helvetica" panose="020B0604020202020204" pitchFamily="34" charset="0"/>
              <a:cs typeface="Helvetica" panose="020B0604020202020204" pitchFamily="34" charset="0"/>
            </a:endParaRPr>
          </a:p>
          <a:p>
            <a:pPr lvl="0">
              <a:buFont typeface="Arial" pitchFamily="34" charset="0"/>
              <a:buChar char="•"/>
            </a:pPr>
            <a:r>
              <a:rPr lang="en-US" sz="1700" dirty="0">
                <a:latin typeface="Helvetica" panose="020B0604020202020204" pitchFamily="34" charset="0"/>
                <a:cs typeface="Helvetica" panose="020B0604020202020204" pitchFamily="34" charset="0"/>
              </a:rPr>
              <a:t>China will suffer least, while the EU will be most impacted.</a:t>
            </a:r>
          </a:p>
        </p:txBody>
      </p:sp>
      <p:grpSp>
        <p:nvGrpSpPr>
          <p:cNvPr id="47" name="Group 46">
            <a:extLst>
              <a:ext uri="{FF2B5EF4-FFF2-40B4-BE49-F238E27FC236}">
                <a16:creationId xmlns:a16="http://schemas.microsoft.com/office/drawing/2014/main" id="{D279ECFC-A1CE-4DF5-B167-4E8DDDEFAB53}"/>
              </a:ext>
            </a:extLst>
          </p:cNvPr>
          <p:cNvGrpSpPr/>
          <p:nvPr/>
        </p:nvGrpSpPr>
        <p:grpSpPr>
          <a:xfrm>
            <a:off x="9499144" y="1406850"/>
            <a:ext cx="835573" cy="923330"/>
            <a:chOff x="1789781" y="1585522"/>
            <a:chExt cx="835573" cy="923330"/>
          </a:xfrm>
        </p:grpSpPr>
        <p:sp>
          <p:nvSpPr>
            <p:cNvPr id="48" name="Flowchart: Connector 47">
              <a:extLst>
                <a:ext uri="{FF2B5EF4-FFF2-40B4-BE49-F238E27FC236}">
                  <a16:creationId xmlns:a16="http://schemas.microsoft.com/office/drawing/2014/main" id="{BD986092-07F1-49D8-BD1A-F91513CBAB5A}"/>
                </a:ext>
              </a:extLst>
            </p:cNvPr>
            <p:cNvSpPr/>
            <p:nvPr/>
          </p:nvSpPr>
          <p:spPr>
            <a:xfrm>
              <a:off x="1789781" y="1648867"/>
              <a:ext cx="835573" cy="84635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Helvetica" panose="020B0604020202020204" pitchFamily="34" charset="0"/>
                <a:cs typeface="Helvetica" panose="020B0604020202020204" pitchFamily="34" charset="0"/>
              </a:endParaRPr>
            </a:p>
          </p:txBody>
        </p:sp>
        <p:sp>
          <p:nvSpPr>
            <p:cNvPr id="49" name="Rectangle 48">
              <a:extLst>
                <a:ext uri="{FF2B5EF4-FFF2-40B4-BE49-F238E27FC236}">
                  <a16:creationId xmlns:a16="http://schemas.microsoft.com/office/drawing/2014/main" id="{07D5DF2F-1005-4DE9-95C5-4CAE16FD6B58}"/>
                </a:ext>
              </a:extLst>
            </p:cNvPr>
            <p:cNvSpPr/>
            <p:nvPr/>
          </p:nvSpPr>
          <p:spPr>
            <a:xfrm>
              <a:off x="1903727" y="1585522"/>
              <a:ext cx="590226" cy="923330"/>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latin typeface="Helvetica" panose="020B0604020202020204" pitchFamily="34" charset="0"/>
                  <a:cs typeface="Helvetica" panose="020B0604020202020204" pitchFamily="34" charset="0"/>
                </a:rPr>
                <a:t>3</a:t>
              </a:r>
            </a:p>
          </p:txBody>
        </p:sp>
      </p:grpSp>
      <p:sp>
        <p:nvSpPr>
          <p:cNvPr id="50" name="TextBox 49">
            <a:extLst>
              <a:ext uri="{FF2B5EF4-FFF2-40B4-BE49-F238E27FC236}">
                <a16:creationId xmlns:a16="http://schemas.microsoft.com/office/drawing/2014/main" id="{2C36CBCF-2674-4B12-A781-586B9A7EA969}"/>
              </a:ext>
            </a:extLst>
          </p:cNvPr>
          <p:cNvSpPr txBox="1"/>
          <p:nvPr/>
        </p:nvSpPr>
        <p:spPr>
          <a:xfrm>
            <a:off x="772510" y="5391807"/>
            <a:ext cx="10484069" cy="646331"/>
          </a:xfrm>
          <a:prstGeom prst="rect">
            <a:avLst/>
          </a:prstGeom>
          <a:noFill/>
        </p:spPr>
        <p:txBody>
          <a:bodyPr wrap="square" rtlCol="0">
            <a:spAutoFit/>
          </a:bodyPr>
          <a:lstStyle/>
          <a:p>
            <a:r>
              <a:rPr lang="en-US" b="1" i="1" dirty="0">
                <a:latin typeface="Helvetica" panose="020B0604020202020204" pitchFamily="34" charset="0"/>
                <a:cs typeface="Helvetica" panose="020B0604020202020204" pitchFamily="34" charset="0"/>
              </a:rPr>
              <a:t>Irrespective of the outcome it has become evident that the global economic landscape and the way in which businesses are managed globally would never remain the same again</a:t>
            </a:r>
          </a:p>
        </p:txBody>
      </p:sp>
    </p:spTree>
    <p:extLst>
      <p:ext uri="{BB962C8B-B14F-4D97-AF65-F5344CB8AC3E}">
        <p14:creationId xmlns:p14="http://schemas.microsoft.com/office/powerpoint/2010/main" val="1072603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5C7ED5CC-0A3F-4A30-8944-7240815EFDD4}"/>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265" name="think-cell Slide" r:id="rId4" imgW="421" imgH="423" progId="TCLayout.ActiveDocument.1">
                  <p:embed/>
                </p:oleObj>
              </mc:Choice>
              <mc:Fallback>
                <p:oleObj name="think-cell Slide" r:id="rId4" imgW="421" imgH="423" progId="TCLayout.ActiveDocument.1">
                  <p:embed/>
                  <p:pic>
                    <p:nvPicPr>
                      <p:cNvPr id="4" name="Object 3" hidden="1">
                        <a:extLst>
                          <a:ext uri="{FF2B5EF4-FFF2-40B4-BE49-F238E27FC236}">
                            <a16:creationId xmlns:a16="http://schemas.microsoft.com/office/drawing/2014/main" id="{5C7ED5CC-0A3F-4A30-8944-7240815EFDD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a:extLst>
              <a:ext uri="{FF2B5EF4-FFF2-40B4-BE49-F238E27FC236}">
                <a16:creationId xmlns:a16="http://schemas.microsoft.com/office/drawing/2014/main" id="{CD5E759C-639B-4A92-8A77-B8BF8223BB76}"/>
              </a:ext>
            </a:extLst>
          </p:cNvPr>
          <p:cNvSpPr/>
          <p:nvPr/>
        </p:nvSpPr>
        <p:spPr>
          <a:xfrm>
            <a:off x="2232546" y="2637842"/>
            <a:ext cx="8380820" cy="584775"/>
          </a:xfrm>
          <a:prstGeom prst="rect">
            <a:avLst/>
          </a:prstGeom>
          <a:ln>
            <a:solidFill>
              <a:schemeClr val="tx1">
                <a:lumMod val="95000"/>
                <a:lumOff val="5000"/>
              </a:schemeClr>
            </a:solidFill>
          </a:ln>
        </p:spPr>
        <p:txBody>
          <a:bodyPr wrap="none">
            <a:spAutoFit/>
          </a:bodyPr>
          <a:lstStyle/>
          <a:p>
            <a:r>
              <a:rPr lang="en-ZA" sz="3200" b="1" dirty="0">
                <a:solidFill>
                  <a:prstClr val="black">
                    <a:lumMod val="75000"/>
                    <a:lumOff val="25000"/>
                  </a:prstClr>
                </a:solidFill>
                <a:latin typeface="Helvetica" panose="020B0604020202020204" pitchFamily="34" charset="0"/>
                <a:cs typeface="Helvetica" panose="020B0604020202020204" pitchFamily="34" charset="0"/>
              </a:rPr>
              <a:t>Section 2                 </a:t>
            </a:r>
            <a:r>
              <a:rPr lang="en-US" sz="3200" b="1" dirty="0">
                <a:solidFill>
                  <a:prstClr val="black">
                    <a:lumMod val="75000"/>
                    <a:lumOff val="25000"/>
                  </a:prstClr>
                </a:solidFill>
                <a:latin typeface="Helvetica" panose="020B0604020202020204" pitchFamily="34" charset="0"/>
                <a:cs typeface="Helvetica" panose="020B0604020202020204" pitchFamily="34" charset="0"/>
              </a:rPr>
              <a:t>The Nigeria Economy</a:t>
            </a:r>
          </a:p>
        </p:txBody>
      </p:sp>
    </p:spTree>
    <p:extLst>
      <p:ext uri="{BB962C8B-B14F-4D97-AF65-F5344CB8AC3E}">
        <p14:creationId xmlns:p14="http://schemas.microsoft.com/office/powerpoint/2010/main" val="3856145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5C7ED5CC-0A3F-4A30-8944-7240815EFDD4}"/>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289" name="think-cell Slide" r:id="rId4" imgW="421" imgH="423" progId="TCLayout.ActiveDocument.1">
                  <p:embed/>
                </p:oleObj>
              </mc:Choice>
              <mc:Fallback>
                <p:oleObj name="think-cell Slide" r:id="rId4" imgW="421" imgH="423" progId="TCLayout.ActiveDocument.1">
                  <p:embed/>
                  <p:pic>
                    <p:nvPicPr>
                      <p:cNvPr id="4" name="Object 3" hidden="1">
                        <a:extLst>
                          <a:ext uri="{FF2B5EF4-FFF2-40B4-BE49-F238E27FC236}">
                            <a16:creationId xmlns:a16="http://schemas.microsoft.com/office/drawing/2014/main" id="{5C7ED5CC-0A3F-4A30-8944-7240815EFDD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B5D7A6C8-B2FA-4B15-B9DC-0C80DC77BA46}"/>
              </a:ext>
            </a:extLst>
          </p:cNvPr>
          <p:cNvSpPr/>
          <p:nvPr/>
        </p:nvSpPr>
        <p:spPr>
          <a:xfrm>
            <a:off x="474888" y="64254"/>
            <a:ext cx="4716612" cy="461665"/>
          </a:xfrm>
          <a:prstGeom prst="rect">
            <a:avLst/>
          </a:prstGeom>
        </p:spPr>
        <p:txBody>
          <a:bodyPr wrap="none">
            <a:spAutoFit/>
          </a:bodyPr>
          <a:lstStyle/>
          <a:p>
            <a:r>
              <a:rPr lang="en-US" sz="2400" b="1" dirty="0"/>
              <a:t>CORONA VIRUS PANDEMIC UPDATE</a:t>
            </a:r>
          </a:p>
        </p:txBody>
      </p:sp>
      <p:pic>
        <p:nvPicPr>
          <p:cNvPr id="14" name="Picture 13" descr="A close up of a map&#10;&#10;Description automatically generated">
            <a:extLst>
              <a:ext uri="{FF2B5EF4-FFF2-40B4-BE49-F238E27FC236}">
                <a16:creationId xmlns:a16="http://schemas.microsoft.com/office/drawing/2014/main" id="{E9A70A9A-377F-4054-886C-D7042AD541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6226" y="714375"/>
            <a:ext cx="11915774" cy="5495926"/>
          </a:xfrm>
          <a:prstGeom prst="rect">
            <a:avLst/>
          </a:prstGeom>
        </p:spPr>
      </p:pic>
    </p:spTree>
    <p:extLst>
      <p:ext uri="{BB962C8B-B14F-4D97-AF65-F5344CB8AC3E}">
        <p14:creationId xmlns:p14="http://schemas.microsoft.com/office/powerpoint/2010/main" val="3732174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5C7ED5CC-0A3F-4A30-8944-7240815EFDD4}"/>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13" name="think-cell Slide" r:id="rId4" imgW="421" imgH="423" progId="TCLayout.ActiveDocument.1">
                  <p:embed/>
                </p:oleObj>
              </mc:Choice>
              <mc:Fallback>
                <p:oleObj name="think-cell Slide" r:id="rId4" imgW="421" imgH="423" progId="TCLayout.ActiveDocument.1">
                  <p:embed/>
                  <p:pic>
                    <p:nvPicPr>
                      <p:cNvPr id="4" name="Object 3" hidden="1">
                        <a:extLst>
                          <a:ext uri="{FF2B5EF4-FFF2-40B4-BE49-F238E27FC236}">
                            <a16:creationId xmlns:a16="http://schemas.microsoft.com/office/drawing/2014/main" id="{5C7ED5CC-0A3F-4A30-8944-7240815EFDD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0" name="object 2">
            <a:extLst>
              <a:ext uri="{FF2B5EF4-FFF2-40B4-BE49-F238E27FC236}">
                <a16:creationId xmlns:a16="http://schemas.microsoft.com/office/drawing/2014/main" id="{EA16A7AC-CD98-465D-9B68-B0553A0DC058}"/>
              </a:ext>
            </a:extLst>
          </p:cNvPr>
          <p:cNvSpPr txBox="1">
            <a:spLocks/>
          </p:cNvSpPr>
          <p:nvPr/>
        </p:nvSpPr>
        <p:spPr>
          <a:xfrm>
            <a:off x="471254" y="152841"/>
            <a:ext cx="5434246" cy="412934"/>
          </a:xfrm>
          <a:prstGeom prst="rect">
            <a:avLst/>
          </a:prstGeom>
        </p:spPr>
        <p:txBody>
          <a:bodyPr vert="horz" wrap="square" lIns="0" tIns="1270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nSpc>
                <a:spcPct val="100000"/>
              </a:lnSpc>
              <a:spcBef>
                <a:spcPts val="100"/>
              </a:spcBef>
            </a:pPr>
            <a:r>
              <a:rPr lang="en-US" sz="2600" b="1" dirty="0">
                <a:latin typeface="Helvetica" panose="020B0604020202020204" pitchFamily="34" charset="0"/>
                <a:ea typeface="Tahoma" panose="020B0604030504040204" pitchFamily="34" charset="0"/>
                <a:cs typeface="Helvetica" panose="020B0604020202020204" pitchFamily="34" charset="0"/>
              </a:rPr>
              <a:t>THE REVENUE CHALLENGE</a:t>
            </a:r>
          </a:p>
        </p:txBody>
      </p:sp>
      <p:sp>
        <p:nvSpPr>
          <p:cNvPr id="31" name="TextBox 30">
            <a:extLst>
              <a:ext uri="{FF2B5EF4-FFF2-40B4-BE49-F238E27FC236}">
                <a16:creationId xmlns:a16="http://schemas.microsoft.com/office/drawing/2014/main" id="{68921465-2835-458B-A8DA-2E00AA43E68B}"/>
              </a:ext>
            </a:extLst>
          </p:cNvPr>
          <p:cNvSpPr txBox="1"/>
          <p:nvPr/>
        </p:nvSpPr>
        <p:spPr>
          <a:xfrm>
            <a:off x="6211613" y="718175"/>
            <a:ext cx="5547985" cy="5632311"/>
          </a:xfrm>
          <a:prstGeom prst="rect">
            <a:avLst/>
          </a:prstGeom>
          <a:noFill/>
        </p:spPr>
        <p:txBody>
          <a:bodyPr wrap="square" rtlCol="0">
            <a:spAutoFit/>
          </a:bodyPr>
          <a:lstStyle/>
          <a:p>
            <a:pPr marL="115888" marR="0" lvl="0" indent="-1158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China accounts for around 25% of Nigeria’s imports, greasing much of its supply chain in household commodities and is funding and building much-needed infrastructure</a:t>
            </a:r>
          </a:p>
          <a:p>
            <a:pPr marL="115888" marR="0" lvl="0" indent="-1158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115888" marR="0" lvl="0" indent="-1158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China’s economic health is also crucial for oil prices, which make up more than half of government revenues, and have tumbled more than 20% since January.</a:t>
            </a:r>
          </a:p>
          <a:p>
            <a:pPr marL="115888" marR="0" lvl="0" indent="-1158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115888" marR="0" lvl="0" indent="-1158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Oil is Nigeria’s biggest export and the government relies on this resource for its dollar earnings to fund its budget</a:t>
            </a:r>
          </a:p>
          <a:p>
            <a:pPr marL="115888" marR="0" lvl="0" indent="-1158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115888" marR="0" lvl="0" indent="-1158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At close to $30 per barrel, oil prices are below the $57 per barrel budget benchmark. OPEC backing the biggest cut to oil supplies since the 2008 crisis, means Nigeria </a:t>
            </a:r>
            <a:r>
              <a:rPr lang="en-US" sz="1200" b="1" dirty="0">
                <a:solidFill>
                  <a:prstClr val="black"/>
                </a:solidFill>
                <a:latin typeface="Helvetica" panose="020B0604020202020204" pitchFamily="34" charset="0"/>
                <a:cs typeface="Helvetica" panose="020B0604020202020204" pitchFamily="34" charset="0"/>
              </a:rPr>
              <a:t>will </a:t>
            </a:r>
            <a:r>
              <a:rPr kumimoji="0" lang="en-US" sz="12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have to reduce output, and hence reduced revenues, hence the need for a budget re-order</a:t>
            </a:r>
          </a:p>
          <a:p>
            <a:pPr marL="115888" marR="0" lvl="0" indent="-1158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115888" marR="0" lvl="0" indent="-1158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Combined with disrupted supply chains and the threat of coronavirus spreading within Nigeria, this threatens to torpedo growth in </a:t>
            </a:r>
            <a:r>
              <a:rPr lang="en-US" sz="1200" b="1" dirty="0">
                <a:solidFill>
                  <a:prstClr val="black"/>
                </a:solidFill>
                <a:latin typeface="Helvetica" panose="020B0604020202020204" pitchFamily="34" charset="0"/>
                <a:cs typeface="Helvetica" panose="020B0604020202020204" pitchFamily="34" charset="0"/>
              </a:rPr>
              <a:t>the</a:t>
            </a:r>
            <a:r>
              <a:rPr kumimoji="0" lang="en-US" sz="12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 economy and boost borrowing costs just as the country plans to return to the Eurobond market.</a:t>
            </a:r>
          </a:p>
          <a:p>
            <a:pPr marL="115888" marR="0" lvl="0" indent="-1158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115888" lvl="0" indent="-115888" algn="just">
              <a:buFont typeface="Arial" panose="020B0604020202020204" pitchFamily="34" charset="0"/>
              <a:buChar char="•"/>
              <a:defRPr/>
            </a:pPr>
            <a:r>
              <a:rPr lang="en-US" sz="1200" b="1" dirty="0">
                <a:solidFill>
                  <a:prstClr val="black"/>
                </a:solidFill>
                <a:latin typeface="Helvetica" panose="020B0604020202020204" pitchFamily="34" charset="0"/>
                <a:cs typeface="Helvetica" panose="020B0604020202020204" pitchFamily="34" charset="0"/>
              </a:rPr>
              <a:t>The CBN’s current intervention in the adjustment of the currency is a first step as it tries to cater for the effects of the declining oil prices and foreign reserves on the nation’s economy</a:t>
            </a:r>
          </a:p>
          <a:p>
            <a:pPr marL="115888" lvl="0" indent="-115888" algn="just">
              <a:buFont typeface="Arial" panose="020B0604020202020204" pitchFamily="34" charset="0"/>
              <a:buChar char="•"/>
              <a:defRPr/>
            </a:pPr>
            <a:endParaRPr lang="en-US" sz="1200" b="1" dirty="0">
              <a:solidFill>
                <a:prstClr val="black"/>
              </a:solidFill>
              <a:latin typeface="Helvetica" panose="020B0604020202020204" pitchFamily="34" charset="0"/>
              <a:cs typeface="Helvetica" panose="020B0604020202020204" pitchFamily="34" charset="0"/>
            </a:endParaRPr>
          </a:p>
          <a:p>
            <a:pPr marL="115888" lvl="0" indent="-115888" algn="just">
              <a:buFont typeface="Arial" panose="020B0604020202020204" pitchFamily="34" charset="0"/>
              <a:buChar char="•"/>
              <a:defRPr/>
            </a:pPr>
            <a:r>
              <a:rPr lang="en-US" sz="1200" b="1" dirty="0">
                <a:solidFill>
                  <a:prstClr val="black"/>
                </a:solidFill>
                <a:latin typeface="Helvetica" panose="020B0604020202020204" pitchFamily="34" charset="0"/>
                <a:cs typeface="Helvetica" panose="020B0604020202020204" pitchFamily="34" charset="0"/>
              </a:rPr>
              <a:t>Albeit, the Nigerian economy remains largely volatile, and is on the verge of a recession, if this pandemic and its adverse effects on the economy continues </a:t>
            </a:r>
          </a:p>
          <a:p>
            <a:pPr marL="115888" marR="0" lvl="0" indent="-1158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115888" marR="0" lvl="0" indent="-1158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p:txBody>
      </p:sp>
      <p:pic>
        <p:nvPicPr>
          <p:cNvPr id="32" name="Picture 31">
            <a:extLst>
              <a:ext uri="{FF2B5EF4-FFF2-40B4-BE49-F238E27FC236}">
                <a16:creationId xmlns:a16="http://schemas.microsoft.com/office/drawing/2014/main" id="{318A8F9C-018A-4EC9-B86E-7641992B5458}"/>
              </a:ext>
            </a:extLst>
          </p:cNvPr>
          <p:cNvPicPr>
            <a:picLocks noChangeAspect="1"/>
          </p:cNvPicPr>
          <p:nvPr/>
        </p:nvPicPr>
        <p:blipFill>
          <a:blip r:embed="rId6"/>
          <a:stretch>
            <a:fillRect/>
          </a:stretch>
        </p:blipFill>
        <p:spPr>
          <a:xfrm>
            <a:off x="118115" y="827032"/>
            <a:ext cx="5787385" cy="4325499"/>
          </a:xfrm>
          <a:prstGeom prst="rect">
            <a:avLst/>
          </a:prstGeom>
        </p:spPr>
      </p:pic>
    </p:spTree>
    <p:extLst>
      <p:ext uri="{BB962C8B-B14F-4D97-AF65-F5344CB8AC3E}">
        <p14:creationId xmlns:p14="http://schemas.microsoft.com/office/powerpoint/2010/main" val="4159753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5C7ED5CC-0A3F-4A30-8944-7240815EFDD4}"/>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337" name="think-cell Slide" r:id="rId4" imgW="421" imgH="423" progId="TCLayout.ActiveDocument.1">
                  <p:embed/>
                </p:oleObj>
              </mc:Choice>
              <mc:Fallback>
                <p:oleObj name="think-cell Slide" r:id="rId4" imgW="421" imgH="423" progId="TCLayout.ActiveDocument.1">
                  <p:embed/>
                  <p:pic>
                    <p:nvPicPr>
                      <p:cNvPr id="4" name="Object 3" hidden="1">
                        <a:extLst>
                          <a:ext uri="{FF2B5EF4-FFF2-40B4-BE49-F238E27FC236}">
                            <a16:creationId xmlns:a16="http://schemas.microsoft.com/office/drawing/2014/main" id="{5C7ED5CC-0A3F-4A30-8944-7240815EFDD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object 2">
            <a:extLst>
              <a:ext uri="{FF2B5EF4-FFF2-40B4-BE49-F238E27FC236}">
                <a16:creationId xmlns:a16="http://schemas.microsoft.com/office/drawing/2014/main" id="{7BA45802-137F-4DF9-801A-6A480EBCD689}"/>
              </a:ext>
            </a:extLst>
          </p:cNvPr>
          <p:cNvSpPr txBox="1">
            <a:spLocks/>
          </p:cNvSpPr>
          <p:nvPr/>
        </p:nvSpPr>
        <p:spPr>
          <a:xfrm>
            <a:off x="537929" y="143316"/>
            <a:ext cx="10559873" cy="412934"/>
          </a:xfrm>
          <a:prstGeom prst="rect">
            <a:avLst/>
          </a:prstGeom>
        </p:spPr>
        <p:txBody>
          <a:bodyPr vert="horz" wrap="square" lIns="0" tIns="1270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nSpc>
                <a:spcPct val="100000"/>
              </a:lnSpc>
              <a:spcBef>
                <a:spcPts val="100"/>
              </a:spcBef>
            </a:pPr>
            <a:r>
              <a:rPr lang="en-US" sz="2600" b="1" dirty="0">
                <a:latin typeface="Helvetica" panose="020B0604020202020204" pitchFamily="34" charset="0"/>
                <a:ea typeface="Tahoma" panose="020B0604030504040204" pitchFamily="34" charset="0"/>
                <a:cs typeface="Helvetica" panose="020B0604020202020204" pitchFamily="34" charset="0"/>
              </a:rPr>
              <a:t>WOULD NIGERIA REVENUE GET BETTER?</a:t>
            </a:r>
          </a:p>
        </p:txBody>
      </p:sp>
      <p:pic>
        <p:nvPicPr>
          <p:cNvPr id="7" name="Picture 6">
            <a:extLst>
              <a:ext uri="{FF2B5EF4-FFF2-40B4-BE49-F238E27FC236}">
                <a16:creationId xmlns:a16="http://schemas.microsoft.com/office/drawing/2014/main" id="{BBA8A735-96EB-4E7F-8D6C-59FEB93F0050}"/>
              </a:ext>
            </a:extLst>
          </p:cNvPr>
          <p:cNvPicPr>
            <a:picLocks noChangeAspect="1"/>
          </p:cNvPicPr>
          <p:nvPr/>
        </p:nvPicPr>
        <p:blipFill>
          <a:blip r:embed="rId6"/>
          <a:stretch>
            <a:fillRect/>
          </a:stretch>
        </p:blipFill>
        <p:spPr>
          <a:xfrm>
            <a:off x="690329" y="860690"/>
            <a:ext cx="5069340" cy="3196303"/>
          </a:xfrm>
          <a:prstGeom prst="rect">
            <a:avLst/>
          </a:prstGeom>
        </p:spPr>
      </p:pic>
      <p:sp>
        <p:nvSpPr>
          <p:cNvPr id="8" name="TextBox 7">
            <a:extLst>
              <a:ext uri="{FF2B5EF4-FFF2-40B4-BE49-F238E27FC236}">
                <a16:creationId xmlns:a16="http://schemas.microsoft.com/office/drawing/2014/main" id="{EC2BDFE8-89C6-485E-AF3A-457C3BE8010A}"/>
              </a:ext>
            </a:extLst>
          </p:cNvPr>
          <p:cNvSpPr txBox="1"/>
          <p:nvPr/>
        </p:nvSpPr>
        <p:spPr>
          <a:xfrm>
            <a:off x="299545" y="4121324"/>
            <a:ext cx="11592910" cy="21698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sng"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Points to Note</a:t>
            </a:r>
          </a:p>
          <a:p>
            <a:pPr marL="115888" marR="0" lvl="0" indent="-1158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Nigeria is more vulnerable than ever before being that its shaky exit from recession in 2016 and poor growth of about 2% annually, could make this setback harder to weather through.</a:t>
            </a:r>
          </a:p>
          <a:p>
            <a:pPr marL="115888" marR="0" lvl="0" indent="-1158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5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endParaRPr>
          </a:p>
          <a:p>
            <a:pPr marL="115888" marR="0" lvl="0" indent="-1158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Moody’s, which downgraded the country’s outlook in December, has warned that its debt, which stands at </a:t>
            </a:r>
            <a:r>
              <a:rPr kumimoji="0" lang="en-US" sz="1500" b="0" i="0" u="none" strike="dbl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N</a:t>
            </a:r>
            <a:r>
              <a:rPr kumimoji="0" lang="en-US" sz="15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26trillion, and plans by the Federal Government to borrow another $3billion, make it more susceptible to external shocks.</a:t>
            </a:r>
          </a:p>
          <a:p>
            <a:pPr marL="115888" marR="0" lvl="0" indent="-1158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500" dirty="0">
              <a:solidFill>
                <a:prstClr val="black"/>
              </a:solidFill>
              <a:latin typeface="Helvetica" panose="020B0604020202020204" pitchFamily="34" charset="0"/>
              <a:cs typeface="Helvetica" panose="020B0604020202020204" pitchFamily="34" charset="0"/>
            </a:endParaRPr>
          </a:p>
          <a:p>
            <a:pPr marL="115888" marR="0" lvl="0" indent="-1158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black"/>
                </a:solidFill>
                <a:effectLst/>
                <a:uLnTx/>
                <a:uFillTx/>
                <a:latin typeface="Helvetica" panose="020B0604020202020204" pitchFamily="34" charset="0"/>
                <a:cs typeface="Helvetica" panose="020B0604020202020204" pitchFamily="34" charset="0"/>
              </a:rPr>
              <a:t>The current ease of lockdown imposed by the Government is already taking its toll with reduction in disposable income and increases in domestic violence and civil unrests</a:t>
            </a:r>
          </a:p>
        </p:txBody>
      </p:sp>
      <p:pic>
        <p:nvPicPr>
          <p:cNvPr id="9" name="Picture 8">
            <a:extLst>
              <a:ext uri="{FF2B5EF4-FFF2-40B4-BE49-F238E27FC236}">
                <a16:creationId xmlns:a16="http://schemas.microsoft.com/office/drawing/2014/main" id="{B43649DA-991B-403C-BCE9-7A70BC16C205}"/>
              </a:ext>
            </a:extLst>
          </p:cNvPr>
          <p:cNvPicPr>
            <a:picLocks/>
          </p:cNvPicPr>
          <p:nvPr/>
        </p:nvPicPr>
        <p:blipFill>
          <a:blip r:embed="rId7"/>
          <a:stretch>
            <a:fillRect/>
          </a:stretch>
        </p:blipFill>
        <p:spPr>
          <a:xfrm>
            <a:off x="6184426" y="856593"/>
            <a:ext cx="5065776" cy="3200400"/>
          </a:xfrm>
          <a:prstGeom prst="rect">
            <a:avLst/>
          </a:prstGeom>
        </p:spPr>
      </p:pic>
    </p:spTree>
    <p:extLst>
      <p:ext uri="{BB962C8B-B14F-4D97-AF65-F5344CB8AC3E}">
        <p14:creationId xmlns:p14="http://schemas.microsoft.com/office/powerpoint/2010/main" val="3675228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5C7ED5CC-0A3F-4A30-8944-7240815EFDD4}"/>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361" name="think-cell Slide" r:id="rId4" imgW="421" imgH="423" progId="TCLayout.ActiveDocument.1">
                  <p:embed/>
                </p:oleObj>
              </mc:Choice>
              <mc:Fallback>
                <p:oleObj name="think-cell Slide" r:id="rId4" imgW="421" imgH="423" progId="TCLayout.ActiveDocument.1">
                  <p:embed/>
                  <p:pic>
                    <p:nvPicPr>
                      <p:cNvPr id="4" name="Object 3" hidden="1">
                        <a:extLst>
                          <a:ext uri="{FF2B5EF4-FFF2-40B4-BE49-F238E27FC236}">
                            <a16:creationId xmlns:a16="http://schemas.microsoft.com/office/drawing/2014/main" id="{5C7ED5CC-0A3F-4A30-8944-7240815EFDD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object 2">
            <a:extLst>
              <a:ext uri="{FF2B5EF4-FFF2-40B4-BE49-F238E27FC236}">
                <a16:creationId xmlns:a16="http://schemas.microsoft.com/office/drawing/2014/main" id="{98D9FFB5-265A-4E54-8AF6-22D31C4C1904}"/>
              </a:ext>
            </a:extLst>
          </p:cNvPr>
          <p:cNvSpPr txBox="1">
            <a:spLocks/>
          </p:cNvSpPr>
          <p:nvPr/>
        </p:nvSpPr>
        <p:spPr>
          <a:xfrm>
            <a:off x="422894" y="157767"/>
            <a:ext cx="10559873" cy="382156"/>
          </a:xfrm>
          <a:prstGeom prst="rect">
            <a:avLst/>
          </a:prstGeom>
        </p:spPr>
        <p:txBody>
          <a:bodyPr vert="horz" wrap="square" lIns="0" tIns="1270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nSpc>
                <a:spcPct val="100000"/>
              </a:lnSpc>
              <a:spcBef>
                <a:spcPts val="100"/>
              </a:spcBef>
            </a:pPr>
            <a:r>
              <a:rPr lang="en-US" sz="2400" b="1" dirty="0">
                <a:latin typeface="Helvetica" panose="020B0604020202020204" pitchFamily="34" charset="0"/>
                <a:ea typeface="Tahoma" panose="020B0604030504040204" pitchFamily="34" charset="0"/>
                <a:cs typeface="Helvetica" panose="020B0604020202020204" pitchFamily="34" charset="0"/>
              </a:rPr>
              <a:t>DOLLAR SHORTAGE– COULD THERE BE A DEVALUATION OF NAIRA?</a:t>
            </a:r>
          </a:p>
        </p:txBody>
      </p:sp>
      <p:pic>
        <p:nvPicPr>
          <p:cNvPr id="11" name="Picture 4" descr="Image result for currency jpg">
            <a:extLst>
              <a:ext uri="{FF2B5EF4-FFF2-40B4-BE49-F238E27FC236}">
                <a16:creationId xmlns:a16="http://schemas.microsoft.com/office/drawing/2014/main" id="{2F6352AB-C539-423F-B602-F13B235B9FA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8067" y="1079609"/>
            <a:ext cx="2981160" cy="4195707"/>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F126040C-9CB2-4A29-AE97-72A434EC96A8}"/>
              </a:ext>
            </a:extLst>
          </p:cNvPr>
          <p:cNvSpPr txBox="1"/>
          <p:nvPr/>
        </p:nvSpPr>
        <p:spPr>
          <a:xfrm>
            <a:off x="4204139" y="965168"/>
            <a:ext cx="6888053" cy="4755148"/>
          </a:xfrm>
          <a:prstGeom prst="rect">
            <a:avLst/>
          </a:prstGeom>
          <a:noFill/>
        </p:spPr>
        <p:txBody>
          <a:bodyPr wrap="square" rtlCol="0">
            <a:spAutoFit/>
          </a:bodyPr>
          <a:lstStyle/>
          <a:p>
            <a:pPr marL="115888" indent="-115888">
              <a:buFont typeface="Arial" panose="020B0604020202020204" pitchFamily="34" charset="0"/>
              <a:buChar char="•"/>
            </a:pPr>
            <a:r>
              <a:rPr lang="en-US" sz="1600" dirty="0">
                <a:latin typeface="Helvetica" panose="020B0604020202020204" pitchFamily="34" charset="0"/>
                <a:cs typeface="Helvetica" panose="020B0604020202020204" pitchFamily="34" charset="0"/>
              </a:rPr>
              <a:t>While only just beginning, the growing dollar shortage is already assuming the status of a similar occurrence in 2016, with Government imposing currency controls in a bid to stem the flow of foreign exchange out of the country given dwindling foreign reserves.</a:t>
            </a:r>
          </a:p>
          <a:p>
            <a:pPr marL="115888" indent="-115888">
              <a:buFont typeface="Arial" panose="020B0604020202020204" pitchFamily="34" charset="0"/>
              <a:buChar char="•"/>
            </a:pPr>
            <a:endParaRPr lang="en-US" sz="1600" dirty="0">
              <a:latin typeface="Helvetica" panose="020B0604020202020204" pitchFamily="34" charset="0"/>
              <a:cs typeface="Helvetica" panose="020B0604020202020204" pitchFamily="34" charset="0"/>
            </a:endParaRPr>
          </a:p>
          <a:p>
            <a:pPr marL="115888" indent="-115888">
              <a:buFont typeface="Arial" panose="020B0604020202020204" pitchFamily="34" charset="0"/>
              <a:buChar char="•"/>
            </a:pPr>
            <a:r>
              <a:rPr lang="en-US" sz="1600" dirty="0">
                <a:latin typeface="Helvetica" panose="020B0604020202020204" pitchFamily="34" charset="0"/>
                <a:cs typeface="Helvetica" panose="020B0604020202020204" pitchFamily="34" charset="0"/>
              </a:rPr>
              <a:t>But these measures are likely to have damaging effects as restricted access to dollars would leave businesses unable to import raw materials and locals unable to meet dollar-denominated expenses, including medical expenses and tuition at foreign schools.</a:t>
            </a:r>
          </a:p>
          <a:p>
            <a:pPr marL="115888" indent="-115888">
              <a:buFont typeface="Arial" panose="020B0604020202020204" pitchFamily="34" charset="0"/>
              <a:buChar char="•"/>
            </a:pPr>
            <a:endParaRPr lang="en-US" sz="1600" dirty="0">
              <a:latin typeface="Helvetica" panose="020B0604020202020204" pitchFamily="34" charset="0"/>
              <a:cs typeface="Helvetica" panose="020B0604020202020204" pitchFamily="34" charset="0"/>
            </a:endParaRPr>
          </a:p>
          <a:p>
            <a:pPr marL="115888" indent="-115888">
              <a:buFont typeface="Arial" panose="020B0604020202020204" pitchFamily="34" charset="0"/>
              <a:buChar char="•"/>
            </a:pPr>
            <a:r>
              <a:rPr lang="en-US" sz="1600" dirty="0">
                <a:latin typeface="Helvetica" panose="020B0604020202020204" pitchFamily="34" charset="0"/>
                <a:cs typeface="Helvetica" panose="020B0604020202020204" pitchFamily="34" charset="0"/>
              </a:rPr>
              <a:t>Many critics have long claimed the naira was effectively being overvalued by the central bank’s currency controls and at various points in recent years, there have been calls for the naira to be allowed to float to find its true level.</a:t>
            </a:r>
          </a:p>
          <a:p>
            <a:pPr marL="115888" indent="-115888">
              <a:buFont typeface="Arial" panose="020B0604020202020204" pitchFamily="34" charset="0"/>
              <a:buChar char="•"/>
            </a:pPr>
            <a:endParaRPr lang="en-US" sz="1600" dirty="0">
              <a:latin typeface="Helvetica" panose="020B0604020202020204" pitchFamily="34" charset="0"/>
              <a:cs typeface="Helvetica" panose="020B0604020202020204" pitchFamily="34" charset="0"/>
            </a:endParaRPr>
          </a:p>
          <a:p>
            <a:pPr marL="115888" indent="-115888">
              <a:buFont typeface="Arial" panose="020B0604020202020204" pitchFamily="34" charset="0"/>
              <a:buChar char="•"/>
            </a:pPr>
            <a:r>
              <a:rPr lang="en-US" sz="1600" dirty="0">
                <a:latin typeface="Helvetica" panose="020B0604020202020204" pitchFamily="34" charset="0"/>
                <a:cs typeface="Helvetica" panose="020B0604020202020204" pitchFamily="34" charset="0"/>
              </a:rPr>
              <a:t>While the CBN insists that a devaluation is not being considered, recent history has shown that this might be a probable eventuality</a:t>
            </a:r>
          </a:p>
          <a:p>
            <a:pPr marL="115888" indent="-115888">
              <a:buFont typeface="Arial" panose="020B0604020202020204" pitchFamily="34" charset="0"/>
              <a:buChar char="•"/>
            </a:pPr>
            <a:endParaRPr lang="en-US" sz="1500" dirty="0">
              <a:latin typeface="Helvetica" panose="020B0604020202020204" pitchFamily="34" charset="0"/>
              <a:cs typeface="Helvetica" panose="020B0604020202020204" pitchFamily="34" charset="0"/>
            </a:endParaRPr>
          </a:p>
          <a:p>
            <a:pPr marL="115888" indent="-115888">
              <a:buFont typeface="Arial" panose="020B0604020202020204" pitchFamily="34" charset="0"/>
              <a:buChar char="•"/>
            </a:pPr>
            <a:endParaRPr lang="en-US" sz="16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033179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5C7ED5CC-0A3F-4A30-8944-7240815EFDD4}"/>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385" name="think-cell Slide" r:id="rId4" imgW="421" imgH="423" progId="TCLayout.ActiveDocument.1">
                  <p:embed/>
                </p:oleObj>
              </mc:Choice>
              <mc:Fallback>
                <p:oleObj name="think-cell Slide" r:id="rId4" imgW="421" imgH="423" progId="TCLayout.ActiveDocument.1">
                  <p:embed/>
                  <p:pic>
                    <p:nvPicPr>
                      <p:cNvPr id="4" name="Object 3" hidden="1">
                        <a:extLst>
                          <a:ext uri="{FF2B5EF4-FFF2-40B4-BE49-F238E27FC236}">
                            <a16:creationId xmlns:a16="http://schemas.microsoft.com/office/drawing/2014/main" id="{5C7ED5CC-0A3F-4A30-8944-7240815EFDD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a:extLst>
              <a:ext uri="{FF2B5EF4-FFF2-40B4-BE49-F238E27FC236}">
                <a16:creationId xmlns:a16="http://schemas.microsoft.com/office/drawing/2014/main" id="{CD5E759C-639B-4A92-8A77-B8BF8223BB76}"/>
              </a:ext>
            </a:extLst>
          </p:cNvPr>
          <p:cNvSpPr/>
          <p:nvPr/>
        </p:nvSpPr>
        <p:spPr>
          <a:xfrm>
            <a:off x="1205689" y="2628317"/>
            <a:ext cx="9972602" cy="584775"/>
          </a:xfrm>
          <a:prstGeom prst="rect">
            <a:avLst/>
          </a:prstGeom>
          <a:ln>
            <a:solidFill>
              <a:schemeClr val="tx1">
                <a:lumMod val="95000"/>
                <a:lumOff val="5000"/>
              </a:schemeClr>
            </a:solidFill>
          </a:ln>
        </p:spPr>
        <p:txBody>
          <a:bodyPr wrap="none">
            <a:spAutoFit/>
          </a:bodyPr>
          <a:lstStyle/>
          <a:p>
            <a:r>
              <a:rPr lang="en-ZA" sz="3200" b="1" dirty="0">
                <a:solidFill>
                  <a:prstClr val="black">
                    <a:lumMod val="75000"/>
                    <a:lumOff val="25000"/>
                  </a:prstClr>
                </a:solidFill>
                <a:latin typeface="Helvetica" panose="020B0604020202020204" pitchFamily="34" charset="0"/>
                <a:cs typeface="Helvetica" panose="020B0604020202020204" pitchFamily="34" charset="0"/>
              </a:rPr>
              <a:t>Section 3                    </a:t>
            </a:r>
            <a:r>
              <a:rPr lang="en-US" sz="3200" b="1" dirty="0">
                <a:solidFill>
                  <a:prstClr val="black">
                    <a:lumMod val="75000"/>
                    <a:lumOff val="25000"/>
                  </a:prstClr>
                </a:solidFill>
                <a:latin typeface="Helvetica" panose="020B0604020202020204" pitchFamily="34" charset="0"/>
                <a:cs typeface="Helvetica" panose="020B0604020202020204" pitchFamily="34" charset="0"/>
              </a:rPr>
              <a:t>The Lagos State Perspective</a:t>
            </a:r>
          </a:p>
        </p:txBody>
      </p:sp>
    </p:spTree>
    <p:extLst>
      <p:ext uri="{BB962C8B-B14F-4D97-AF65-F5344CB8AC3E}">
        <p14:creationId xmlns:p14="http://schemas.microsoft.com/office/powerpoint/2010/main" val="670123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5C7ED5CC-0A3F-4A30-8944-7240815EFDD4}"/>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409" name="think-cell Slide" r:id="rId4" imgW="421" imgH="423" progId="TCLayout.ActiveDocument.1">
                  <p:embed/>
                </p:oleObj>
              </mc:Choice>
              <mc:Fallback>
                <p:oleObj name="think-cell Slide" r:id="rId4" imgW="421" imgH="423" progId="TCLayout.ActiveDocument.1">
                  <p:embed/>
                  <p:pic>
                    <p:nvPicPr>
                      <p:cNvPr id="4" name="Object 3" hidden="1">
                        <a:extLst>
                          <a:ext uri="{FF2B5EF4-FFF2-40B4-BE49-F238E27FC236}">
                            <a16:creationId xmlns:a16="http://schemas.microsoft.com/office/drawing/2014/main" id="{5C7ED5CC-0A3F-4A30-8944-7240815EFDD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2C35643F-8494-41A5-B86E-7B8966D8B7CF}"/>
              </a:ext>
            </a:extLst>
          </p:cNvPr>
          <p:cNvSpPr txBox="1"/>
          <p:nvPr/>
        </p:nvSpPr>
        <p:spPr>
          <a:xfrm>
            <a:off x="365074" y="147305"/>
            <a:ext cx="7296036" cy="461665"/>
          </a:xfrm>
          <a:prstGeom prst="rect">
            <a:avLst/>
          </a:prstGeom>
          <a:noFill/>
        </p:spPr>
        <p:txBody>
          <a:bodyPr wrap="none" rtlCol="0">
            <a:spAutoFit/>
          </a:bodyPr>
          <a:lstStyle/>
          <a:p>
            <a:r>
              <a:rPr lang="en-US" sz="2400" b="1" dirty="0">
                <a:latin typeface="Helvetica" panose="020B0604020202020204" pitchFamily="34" charset="0"/>
                <a:cs typeface="Helvetica" panose="020B0604020202020204" pitchFamily="34" charset="0"/>
              </a:rPr>
              <a:t>LAGOS STATE AND CORONA VIRUS- SYNOPSIS</a:t>
            </a:r>
          </a:p>
        </p:txBody>
      </p:sp>
      <p:pic>
        <p:nvPicPr>
          <p:cNvPr id="8" name="Picture 7">
            <a:extLst>
              <a:ext uri="{FF2B5EF4-FFF2-40B4-BE49-F238E27FC236}">
                <a16:creationId xmlns:a16="http://schemas.microsoft.com/office/drawing/2014/main" id="{C7F42CEA-7FE4-4485-8B07-4A558E36C4D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3863" y="797442"/>
            <a:ext cx="5940611" cy="5337544"/>
          </a:xfrm>
          <a:prstGeom prst="rect">
            <a:avLst/>
          </a:prstGeom>
        </p:spPr>
      </p:pic>
      <p:sp>
        <p:nvSpPr>
          <p:cNvPr id="47" name="TextBox 46">
            <a:extLst>
              <a:ext uri="{FF2B5EF4-FFF2-40B4-BE49-F238E27FC236}">
                <a16:creationId xmlns:a16="http://schemas.microsoft.com/office/drawing/2014/main" id="{9877B8A6-BE70-4770-8832-B048FBFB8925}"/>
              </a:ext>
            </a:extLst>
          </p:cNvPr>
          <p:cNvSpPr txBox="1"/>
          <p:nvPr/>
        </p:nvSpPr>
        <p:spPr>
          <a:xfrm>
            <a:off x="6443330" y="786812"/>
            <a:ext cx="5394807" cy="5478423"/>
          </a:xfrm>
          <a:prstGeom prst="rect">
            <a:avLst/>
          </a:prstGeom>
          <a:noFill/>
        </p:spPr>
        <p:txBody>
          <a:bodyPr wrap="square" rtlCol="0">
            <a:spAutoFit/>
          </a:bodyPr>
          <a:lstStyle/>
          <a:p>
            <a:pPr marL="115888" indent="-115888">
              <a:buFont typeface="Arial" panose="020B0604020202020204" pitchFamily="34" charset="0"/>
              <a:buChar char="•"/>
            </a:pPr>
            <a:r>
              <a:rPr lang="en-US" sz="1400" dirty="0">
                <a:latin typeface="Helvetica" panose="020B0604020202020204" pitchFamily="34" charset="0"/>
                <a:cs typeface="Helvetica" panose="020B0604020202020204" pitchFamily="34" charset="0"/>
              </a:rPr>
              <a:t>With over N690b IGR in 2019</a:t>
            </a:r>
          </a:p>
          <a:p>
            <a:pPr marL="115888" indent="-115888">
              <a:buFont typeface="Arial" panose="020B0604020202020204" pitchFamily="34" charset="0"/>
              <a:buChar char="•"/>
            </a:pPr>
            <a:r>
              <a:rPr lang="en-US" sz="1400" dirty="0">
                <a:latin typeface="Helvetica" panose="020B0604020202020204" pitchFamily="34" charset="0"/>
                <a:cs typeface="Helvetica" panose="020B0604020202020204" pitchFamily="34" charset="0"/>
              </a:rPr>
              <a:t>Over N1trillion projected revenue in 2020</a:t>
            </a:r>
          </a:p>
          <a:p>
            <a:pPr marL="115888" indent="-115888">
              <a:buFont typeface="Arial" panose="020B0604020202020204" pitchFamily="34" charset="0"/>
              <a:buChar char="•"/>
            </a:pPr>
            <a:r>
              <a:rPr lang="en-US" sz="1400" dirty="0">
                <a:latin typeface="Helvetica" panose="020B0604020202020204" pitchFamily="34" charset="0"/>
                <a:cs typeface="Helvetica" panose="020B0604020202020204" pitchFamily="34" charset="0"/>
              </a:rPr>
              <a:t>22million population</a:t>
            </a:r>
          </a:p>
          <a:p>
            <a:pPr marL="115888" indent="-115888">
              <a:buFont typeface="Arial" panose="020B0604020202020204" pitchFamily="34" charset="0"/>
              <a:buChar char="•"/>
            </a:pPr>
            <a:r>
              <a:rPr lang="en-US" sz="1400" dirty="0">
                <a:latin typeface="Helvetica" panose="020B0604020202020204" pitchFamily="34" charset="0"/>
                <a:cs typeface="Helvetica" panose="020B0604020202020204" pitchFamily="34" charset="0"/>
              </a:rPr>
              <a:t>5</a:t>
            </a:r>
            <a:r>
              <a:rPr lang="en-US" sz="1400" baseline="30000" dirty="0">
                <a:latin typeface="Helvetica" panose="020B0604020202020204" pitchFamily="34" charset="0"/>
                <a:cs typeface="Helvetica" panose="020B0604020202020204" pitchFamily="34" charset="0"/>
              </a:rPr>
              <a:t>th</a:t>
            </a:r>
            <a:r>
              <a:rPr lang="en-US" sz="1400" dirty="0">
                <a:latin typeface="Helvetica" panose="020B0604020202020204" pitchFamily="34" charset="0"/>
                <a:cs typeface="Helvetica" panose="020B0604020202020204" pitchFamily="34" charset="0"/>
              </a:rPr>
              <a:t> biggest Economy in Africa</a:t>
            </a:r>
          </a:p>
          <a:p>
            <a:pPr marL="115888" indent="-115888">
              <a:buFont typeface="Arial" panose="020B0604020202020204" pitchFamily="34" charset="0"/>
              <a:buChar char="•"/>
            </a:pPr>
            <a:r>
              <a:rPr lang="en-US" sz="1400" dirty="0">
                <a:latin typeface="Helvetica" panose="020B0604020202020204" pitchFamily="34" charset="0"/>
                <a:cs typeface="Helvetica" panose="020B0604020202020204" pitchFamily="34" charset="0"/>
              </a:rPr>
              <a:t>Nigeria’s Corona Virus Epicenter</a:t>
            </a:r>
          </a:p>
          <a:p>
            <a:pPr marL="115888" indent="-115888">
              <a:buFont typeface="Arial" panose="020B0604020202020204" pitchFamily="34" charset="0"/>
              <a:buChar char="•"/>
            </a:pPr>
            <a:r>
              <a:rPr lang="en-US" sz="1400" dirty="0">
                <a:latin typeface="Helvetica" panose="020B0604020202020204" pitchFamily="34" charset="0"/>
                <a:cs typeface="Helvetica" panose="020B0604020202020204" pitchFamily="34" charset="0"/>
              </a:rPr>
              <a:t>Over 1,933 confirmed cases in Lagos State, 502 recovered cases and 33 deaths</a:t>
            </a:r>
          </a:p>
          <a:p>
            <a:endParaRPr lang="en-US" sz="1400" dirty="0">
              <a:latin typeface="Helvetica" panose="020B0604020202020204" pitchFamily="34" charset="0"/>
              <a:cs typeface="Helvetica" panose="020B0604020202020204" pitchFamily="34" charset="0"/>
            </a:endParaRPr>
          </a:p>
          <a:p>
            <a:r>
              <a:rPr lang="en-US" sz="1400" b="1" u="sng" dirty="0">
                <a:latin typeface="Helvetica" panose="020B0604020202020204" pitchFamily="34" charset="0"/>
                <a:cs typeface="Helvetica" panose="020B0604020202020204" pitchFamily="34" charset="0"/>
              </a:rPr>
              <a:t>Direct Impact</a:t>
            </a:r>
          </a:p>
          <a:p>
            <a:pPr marL="285750" indent="-285750">
              <a:buFont typeface="Arial" panose="020B0604020202020204" pitchFamily="34" charset="0"/>
              <a:buChar char="•"/>
            </a:pPr>
            <a:r>
              <a:rPr lang="en-US" sz="1400" dirty="0">
                <a:latin typeface="Helvetica" panose="020B0604020202020204" pitchFamily="34" charset="0"/>
                <a:cs typeface="Helvetica" panose="020B0604020202020204" pitchFamily="34" charset="0"/>
              </a:rPr>
              <a:t>Drop in IGR</a:t>
            </a:r>
          </a:p>
          <a:p>
            <a:pPr marL="285750" indent="-285750">
              <a:buFont typeface="Arial" panose="020B0604020202020204" pitchFamily="34" charset="0"/>
              <a:buChar char="•"/>
            </a:pPr>
            <a:r>
              <a:rPr lang="en-US" sz="1400" dirty="0">
                <a:latin typeface="Helvetica" panose="020B0604020202020204" pitchFamily="34" charset="0"/>
                <a:cs typeface="Helvetica" panose="020B0604020202020204" pitchFamily="34" charset="0"/>
              </a:rPr>
              <a:t>Drop in Federal Allocation</a:t>
            </a:r>
          </a:p>
          <a:p>
            <a:pPr marL="285750" indent="-285750">
              <a:buFont typeface="Arial" panose="020B0604020202020204" pitchFamily="34" charset="0"/>
              <a:buChar char="•"/>
            </a:pPr>
            <a:r>
              <a:rPr lang="en-US" sz="1400" dirty="0">
                <a:latin typeface="Helvetica" panose="020B0604020202020204" pitchFamily="34" charset="0"/>
                <a:cs typeface="Helvetica" panose="020B0604020202020204" pitchFamily="34" charset="0"/>
              </a:rPr>
              <a:t>Increased Unemployment</a:t>
            </a:r>
          </a:p>
          <a:p>
            <a:pPr marL="285750" indent="-285750">
              <a:buFont typeface="Arial" panose="020B0604020202020204" pitchFamily="34" charset="0"/>
              <a:buChar char="•"/>
            </a:pPr>
            <a:r>
              <a:rPr lang="en-US" sz="1400" dirty="0">
                <a:latin typeface="Helvetica" panose="020B0604020202020204" pitchFamily="34" charset="0"/>
                <a:cs typeface="Helvetica" panose="020B0604020202020204" pitchFamily="34" charset="0"/>
              </a:rPr>
              <a:t>Potential decline if FPIs/FDIs</a:t>
            </a:r>
          </a:p>
          <a:p>
            <a:pPr marL="285750" indent="-285750">
              <a:buFont typeface="Arial" panose="020B0604020202020204" pitchFamily="34" charset="0"/>
              <a:buChar char="•"/>
            </a:pPr>
            <a:r>
              <a:rPr lang="en-US" sz="1400" dirty="0">
                <a:latin typeface="Helvetica" panose="020B0604020202020204" pitchFamily="34" charset="0"/>
                <a:cs typeface="Helvetica" panose="020B0604020202020204" pitchFamily="34" charset="0"/>
              </a:rPr>
              <a:t>Lagos State will be forced to increase its debt</a:t>
            </a:r>
          </a:p>
          <a:p>
            <a:pPr marL="285750" indent="-285750">
              <a:buFont typeface="Arial" panose="020B0604020202020204" pitchFamily="34" charset="0"/>
              <a:buChar char="•"/>
            </a:pPr>
            <a:r>
              <a:rPr lang="en-US" sz="1400" dirty="0">
                <a:latin typeface="Helvetica" panose="020B0604020202020204" pitchFamily="34" charset="0"/>
                <a:cs typeface="Helvetica" panose="020B0604020202020204" pitchFamily="34" charset="0"/>
              </a:rPr>
              <a:t>Increased pressure on income and purchasing power of </a:t>
            </a:r>
            <a:r>
              <a:rPr lang="en-US" sz="1400" dirty="0" err="1">
                <a:latin typeface="Helvetica" panose="020B0604020202020204" pitchFamily="34" charset="0"/>
                <a:cs typeface="Helvetica" panose="020B0604020202020204" pitchFamily="34" charset="0"/>
              </a:rPr>
              <a:t>Lagosians</a:t>
            </a:r>
            <a:endParaRPr lang="en-US" sz="1400" dirty="0">
              <a:latin typeface="Helvetica" panose="020B0604020202020204" pitchFamily="34" charset="0"/>
              <a:cs typeface="Helvetica" panose="020B0604020202020204" pitchFamily="34" charset="0"/>
            </a:endParaRPr>
          </a:p>
          <a:p>
            <a:pPr marL="285750" indent="-285750">
              <a:buFont typeface="Arial" panose="020B0604020202020204" pitchFamily="34" charset="0"/>
              <a:buChar char="•"/>
            </a:pPr>
            <a:endParaRPr lang="en-US" sz="1400" dirty="0">
              <a:latin typeface="Helvetica" panose="020B0604020202020204" pitchFamily="34" charset="0"/>
              <a:cs typeface="Helvetica" panose="020B0604020202020204" pitchFamily="34" charset="0"/>
            </a:endParaRPr>
          </a:p>
          <a:p>
            <a:r>
              <a:rPr lang="en-US" sz="1400" b="1" u="sng" dirty="0">
                <a:latin typeface="Helvetica" panose="020B0604020202020204" pitchFamily="34" charset="0"/>
                <a:cs typeface="Helvetica" panose="020B0604020202020204" pitchFamily="34" charset="0"/>
              </a:rPr>
              <a:t>Direct Response/Palliatives</a:t>
            </a:r>
          </a:p>
          <a:p>
            <a:pPr marL="285750" indent="-285750">
              <a:buFont typeface="Arial" panose="020B0604020202020204" pitchFamily="34" charset="0"/>
              <a:buChar char="•"/>
            </a:pPr>
            <a:r>
              <a:rPr lang="en-US" sz="1400" dirty="0">
                <a:latin typeface="Helvetica" panose="020B0604020202020204" pitchFamily="34" charset="0"/>
                <a:cs typeface="Helvetica" panose="020B0604020202020204" pitchFamily="34" charset="0"/>
              </a:rPr>
              <a:t>FY2020 Budget re-ordering</a:t>
            </a:r>
          </a:p>
          <a:p>
            <a:pPr marL="285750" indent="-285750">
              <a:buFont typeface="Arial" panose="020B0604020202020204" pitchFamily="34" charset="0"/>
              <a:buChar char="•"/>
            </a:pPr>
            <a:r>
              <a:rPr lang="en-US" sz="1400" dirty="0">
                <a:latin typeface="Helvetica" panose="020B0604020202020204" pitchFamily="34" charset="0"/>
                <a:cs typeface="Helvetica" panose="020B0604020202020204" pitchFamily="34" charset="0"/>
              </a:rPr>
              <a:t>Capital Expenditure re-</a:t>
            </a:r>
            <a:r>
              <a:rPr lang="en-US" sz="1400" dirty="0" err="1">
                <a:latin typeface="Helvetica" panose="020B0604020202020204" pitchFamily="34" charset="0"/>
                <a:cs typeface="Helvetica" panose="020B0604020202020204" pitchFamily="34" charset="0"/>
              </a:rPr>
              <a:t>priotise</a:t>
            </a:r>
            <a:endParaRPr lang="en-US" sz="1400" dirty="0">
              <a:latin typeface="Helvetica" panose="020B0604020202020204" pitchFamily="34" charset="0"/>
              <a:cs typeface="Helvetica" panose="020B0604020202020204" pitchFamily="34" charset="0"/>
            </a:endParaRPr>
          </a:p>
          <a:p>
            <a:pPr marL="285750" indent="-285750">
              <a:buFont typeface="Arial" panose="020B0604020202020204" pitchFamily="34" charset="0"/>
              <a:buChar char="•"/>
            </a:pPr>
            <a:r>
              <a:rPr lang="en-US" sz="1400" dirty="0">
                <a:latin typeface="Helvetica" panose="020B0604020202020204" pitchFamily="34" charset="0"/>
                <a:cs typeface="Helvetica" panose="020B0604020202020204" pitchFamily="34" charset="0"/>
              </a:rPr>
              <a:t>Extension of Tax Filing Date</a:t>
            </a:r>
          </a:p>
          <a:p>
            <a:pPr marL="285750" indent="-285750">
              <a:buFont typeface="Arial" panose="020B0604020202020204" pitchFamily="34" charset="0"/>
              <a:buChar char="•"/>
            </a:pPr>
            <a:r>
              <a:rPr lang="en-US" sz="1400" dirty="0">
                <a:latin typeface="Helvetica" panose="020B0604020202020204" pitchFamily="34" charset="0"/>
                <a:cs typeface="Helvetica" panose="020B0604020202020204" pitchFamily="34" charset="0"/>
              </a:rPr>
              <a:t>Principal &amp; Interest moratorium for LSEFT loans</a:t>
            </a:r>
          </a:p>
          <a:p>
            <a:pPr marL="285750" indent="-285750">
              <a:buFont typeface="Arial" panose="020B0604020202020204" pitchFamily="34" charset="0"/>
              <a:buChar char="•"/>
            </a:pPr>
            <a:r>
              <a:rPr lang="en-US" sz="1400" dirty="0">
                <a:latin typeface="Helvetica" panose="020B0604020202020204" pitchFamily="34" charset="0"/>
                <a:cs typeface="Helvetica" panose="020B0604020202020204" pitchFamily="34" charset="0"/>
              </a:rPr>
              <a:t>Possible extended tax payment plan</a:t>
            </a:r>
          </a:p>
          <a:p>
            <a:pPr marL="285750" indent="-285750">
              <a:buFont typeface="Arial" panose="020B0604020202020204" pitchFamily="34" charset="0"/>
              <a:buChar char="•"/>
            </a:pPr>
            <a:endParaRPr lang="en-US" sz="1400" dirty="0">
              <a:latin typeface="Helvetica" panose="020B0604020202020204" pitchFamily="34" charset="0"/>
              <a:cs typeface="Helvetica" panose="020B0604020202020204" pitchFamily="34" charset="0"/>
            </a:endParaRPr>
          </a:p>
          <a:p>
            <a:pPr marL="115888" indent="-115888">
              <a:buFont typeface="Arial" panose="020B0604020202020204" pitchFamily="34" charset="0"/>
              <a:buChar char="•"/>
            </a:pP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40976817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5C7ED5CC-0A3F-4A30-8944-7240815EFDD4}"/>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433" name="think-cell Slide" r:id="rId4" imgW="421" imgH="423" progId="TCLayout.ActiveDocument.1">
                  <p:embed/>
                </p:oleObj>
              </mc:Choice>
              <mc:Fallback>
                <p:oleObj name="think-cell Slide" r:id="rId4" imgW="421" imgH="423" progId="TCLayout.ActiveDocument.1">
                  <p:embed/>
                  <p:pic>
                    <p:nvPicPr>
                      <p:cNvPr id="4" name="Object 3" hidden="1">
                        <a:extLst>
                          <a:ext uri="{FF2B5EF4-FFF2-40B4-BE49-F238E27FC236}">
                            <a16:creationId xmlns:a16="http://schemas.microsoft.com/office/drawing/2014/main" id="{5C7ED5CC-0A3F-4A30-8944-7240815EFDD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2C35643F-8494-41A5-B86E-7B8966D8B7CF}"/>
              </a:ext>
            </a:extLst>
          </p:cNvPr>
          <p:cNvSpPr txBox="1"/>
          <p:nvPr/>
        </p:nvSpPr>
        <p:spPr>
          <a:xfrm>
            <a:off x="365074" y="147305"/>
            <a:ext cx="5579604" cy="461665"/>
          </a:xfrm>
          <a:prstGeom prst="rect">
            <a:avLst/>
          </a:prstGeom>
          <a:noFill/>
        </p:spPr>
        <p:txBody>
          <a:bodyPr wrap="none" rtlCol="0">
            <a:spAutoFit/>
          </a:bodyPr>
          <a:lstStyle/>
          <a:p>
            <a:r>
              <a:rPr lang="en-US" sz="2400" b="1" dirty="0">
                <a:latin typeface="Helvetica" panose="020B0604020202020204" pitchFamily="34" charset="0"/>
                <a:cs typeface="Helvetica" panose="020B0604020202020204" pitchFamily="34" charset="0"/>
              </a:rPr>
              <a:t>THE FUTURE OF BUSINESS MODEL </a:t>
            </a:r>
          </a:p>
        </p:txBody>
      </p:sp>
      <p:sp>
        <p:nvSpPr>
          <p:cNvPr id="47" name="TextBox 46">
            <a:extLst>
              <a:ext uri="{FF2B5EF4-FFF2-40B4-BE49-F238E27FC236}">
                <a16:creationId xmlns:a16="http://schemas.microsoft.com/office/drawing/2014/main" id="{9877B8A6-BE70-4770-8832-B048FBFB8925}"/>
              </a:ext>
            </a:extLst>
          </p:cNvPr>
          <p:cNvSpPr txBox="1"/>
          <p:nvPr/>
        </p:nvSpPr>
        <p:spPr>
          <a:xfrm>
            <a:off x="6443330" y="786812"/>
            <a:ext cx="5394807" cy="5355312"/>
          </a:xfrm>
          <a:prstGeom prst="rect">
            <a:avLst/>
          </a:prstGeom>
          <a:noFill/>
        </p:spPr>
        <p:txBody>
          <a:bodyPr wrap="square" rtlCol="0">
            <a:spAutoFit/>
          </a:bodyPr>
          <a:lstStyle/>
          <a:p>
            <a:pPr marL="285750" indent="-285750">
              <a:buFont typeface="Arial" panose="020B0604020202020204" pitchFamily="34" charset="0"/>
              <a:buChar char="•"/>
            </a:pPr>
            <a:r>
              <a:rPr lang="en-US" sz="1600" dirty="0">
                <a:latin typeface="Helvetica" panose="020B0604020202020204" pitchFamily="34" charset="0"/>
                <a:cs typeface="Helvetica" panose="020B0604020202020204" pitchFamily="34" charset="0"/>
              </a:rPr>
              <a:t>The Global Economic implication of COVID-19 pandemic span across recession, negative GDP growth, Inflation and Unemployment. It is estimated that 1/5</a:t>
            </a:r>
            <a:r>
              <a:rPr lang="en-US" sz="1600" baseline="30000" dirty="0">
                <a:latin typeface="Helvetica" panose="020B0604020202020204" pitchFamily="34" charset="0"/>
                <a:cs typeface="Helvetica" panose="020B0604020202020204" pitchFamily="34" charset="0"/>
              </a:rPr>
              <a:t>th</a:t>
            </a:r>
            <a:r>
              <a:rPr lang="en-US" sz="1600" dirty="0">
                <a:latin typeface="Helvetica" panose="020B0604020202020204" pitchFamily="34" charset="0"/>
                <a:cs typeface="Helvetica" panose="020B0604020202020204" pitchFamily="34" charset="0"/>
              </a:rPr>
              <a:t> of global businesses might not survive this pandemic.</a:t>
            </a:r>
          </a:p>
          <a:p>
            <a:endParaRPr lang="en-US" sz="1200" dirty="0">
              <a:latin typeface="Helvetica" panose="020B0604020202020204" pitchFamily="34" charset="0"/>
              <a:cs typeface="Helvetica" panose="020B0604020202020204" pitchFamily="34" charset="0"/>
            </a:endParaRPr>
          </a:p>
          <a:p>
            <a:pPr marL="285750" indent="-285750">
              <a:buFont typeface="Arial" panose="020B0604020202020204" pitchFamily="34" charset="0"/>
              <a:buChar char="•"/>
            </a:pPr>
            <a:endParaRPr lang="en-US" sz="1200" dirty="0">
              <a:latin typeface="Helvetica" panose="020B0604020202020204" pitchFamily="34" charset="0"/>
              <a:cs typeface="Helvetica" panose="020B0604020202020204" pitchFamily="34" charset="0"/>
            </a:endParaRPr>
          </a:p>
          <a:p>
            <a:pPr marL="285750" indent="-285750">
              <a:buFont typeface="Arial" panose="020B0604020202020204" pitchFamily="34" charset="0"/>
              <a:buChar char="•"/>
            </a:pPr>
            <a:r>
              <a:rPr lang="en-US" sz="1600" dirty="0">
                <a:latin typeface="Helvetica" panose="020B0604020202020204" pitchFamily="34" charset="0"/>
                <a:cs typeface="Helvetica" panose="020B0604020202020204" pitchFamily="34" charset="0"/>
              </a:rPr>
              <a:t>For Entrepreneurs and captains of industries, this is a big test of survival as their businesses going concern have directly impact on the Economy. There is therefore no error in saying that an Economy is as good as its level of industrialization</a:t>
            </a:r>
          </a:p>
          <a:p>
            <a:pPr marL="115888" indent="-115888">
              <a:buFont typeface="Arial" panose="020B0604020202020204" pitchFamily="34" charset="0"/>
              <a:buChar char="•"/>
            </a:pPr>
            <a:endParaRPr lang="en-US" sz="1200" dirty="0">
              <a:latin typeface="Helvetica" panose="020B0604020202020204" pitchFamily="34" charset="0"/>
              <a:cs typeface="Helvetica" panose="020B0604020202020204" pitchFamily="34" charset="0"/>
            </a:endParaRPr>
          </a:p>
          <a:p>
            <a:r>
              <a:rPr lang="en-US" b="1" u="sng" dirty="0">
                <a:latin typeface="Helvetica" panose="020B0604020202020204" pitchFamily="34" charset="0"/>
                <a:cs typeface="Helvetica" panose="020B0604020202020204" pitchFamily="34" charset="0"/>
              </a:rPr>
              <a:t>Key Steps to be considered</a:t>
            </a:r>
          </a:p>
          <a:p>
            <a:pPr marL="285750" indent="-285750">
              <a:buFont typeface="Arial" panose="020B0604020202020204" pitchFamily="34" charset="0"/>
              <a:buChar char="•"/>
            </a:pPr>
            <a:r>
              <a:rPr lang="en-US" sz="1600" dirty="0">
                <a:latin typeface="Helvetica" panose="020B0604020202020204" pitchFamily="34" charset="0"/>
                <a:cs typeface="Helvetica" panose="020B0604020202020204" pitchFamily="34" charset="0"/>
              </a:rPr>
              <a:t>Develop/review existing Business Continuity plan to ensure going concern</a:t>
            </a:r>
          </a:p>
          <a:p>
            <a:pPr marL="285750" indent="-285750">
              <a:buFont typeface="Arial" panose="020B0604020202020204" pitchFamily="34" charset="0"/>
              <a:buChar char="•"/>
            </a:pPr>
            <a:r>
              <a:rPr lang="en-US" sz="1600" dirty="0">
                <a:latin typeface="Helvetica" panose="020B0604020202020204" pitchFamily="34" charset="0"/>
                <a:cs typeface="Helvetica" panose="020B0604020202020204" pitchFamily="34" charset="0"/>
              </a:rPr>
              <a:t>Develop fiscal risk policy</a:t>
            </a:r>
          </a:p>
          <a:p>
            <a:pPr marL="285750" lvl="0" indent="-285750">
              <a:buFont typeface="Arial" panose="020B0604020202020204" pitchFamily="34" charset="0"/>
              <a:buChar char="•"/>
            </a:pPr>
            <a:r>
              <a:rPr lang="en-US" sz="1600" dirty="0">
                <a:latin typeface="Helvetica" panose="020B0604020202020204" pitchFamily="34" charset="0"/>
                <a:cs typeface="Helvetica" panose="020B0604020202020204" pitchFamily="34" charset="0"/>
              </a:rPr>
              <a:t>Reduce meetings and travels</a:t>
            </a:r>
          </a:p>
          <a:p>
            <a:pPr marL="285750" lvl="0" indent="-285750">
              <a:buFont typeface="Arial" panose="020B0604020202020204" pitchFamily="34" charset="0"/>
              <a:buChar char="•"/>
            </a:pPr>
            <a:r>
              <a:rPr lang="en-US" sz="1600" dirty="0">
                <a:latin typeface="Helvetica" panose="020B0604020202020204" pitchFamily="34" charset="0"/>
                <a:cs typeface="Helvetica" panose="020B0604020202020204" pitchFamily="34" charset="0"/>
              </a:rPr>
              <a:t>Ensure a robust health plan</a:t>
            </a:r>
          </a:p>
          <a:p>
            <a:pPr marL="285750" lvl="0" indent="-285750">
              <a:buFont typeface="Arial" panose="020B0604020202020204" pitchFamily="34" charset="0"/>
              <a:buChar char="•"/>
            </a:pPr>
            <a:r>
              <a:rPr lang="en-US" sz="1600" dirty="0">
                <a:latin typeface="Helvetica" panose="020B0604020202020204" pitchFamily="34" charset="0"/>
                <a:cs typeface="Helvetica" panose="020B0604020202020204" pitchFamily="34" charset="0"/>
              </a:rPr>
              <a:t>Rightsizing across your resource spectrum</a:t>
            </a:r>
          </a:p>
          <a:p>
            <a:pPr marL="285750" lvl="0" indent="-285750">
              <a:buFont typeface="Arial" panose="020B0604020202020204" pitchFamily="34" charset="0"/>
              <a:buChar char="•"/>
            </a:pPr>
            <a:r>
              <a:rPr lang="en-US" sz="1600" dirty="0">
                <a:latin typeface="Helvetica" panose="020B0604020202020204" pitchFamily="34" charset="0"/>
                <a:cs typeface="Helvetica" panose="020B0604020202020204" pitchFamily="34" charset="0"/>
              </a:rPr>
              <a:t>Get rid of foreign currency non-earning assets</a:t>
            </a:r>
          </a:p>
          <a:p>
            <a:pPr marL="285750" lvl="0" indent="-285750">
              <a:buFont typeface="Arial" panose="020B0604020202020204" pitchFamily="34" charset="0"/>
              <a:buChar char="•"/>
            </a:pPr>
            <a:r>
              <a:rPr lang="en-US" sz="1600" dirty="0">
                <a:latin typeface="Helvetica" panose="020B0604020202020204" pitchFamily="34" charset="0"/>
                <a:cs typeface="Helvetica" panose="020B0604020202020204" pitchFamily="34" charset="0"/>
              </a:rPr>
              <a:t>Pursue operational and cost efficiency</a:t>
            </a:r>
            <a:endParaRPr lang="en-US" sz="1200" b="1" u="sng" dirty="0">
              <a:latin typeface="Helvetica" panose="020B0604020202020204" pitchFamily="34" charset="0"/>
              <a:cs typeface="Helvetica" panose="020B0604020202020204" pitchFamily="34" charset="0"/>
            </a:endParaRPr>
          </a:p>
        </p:txBody>
      </p:sp>
      <p:pic>
        <p:nvPicPr>
          <p:cNvPr id="5" name="Picture 4" descr="A blackboard near a book&#10;&#10;Description automatically generated">
            <a:extLst>
              <a:ext uri="{FF2B5EF4-FFF2-40B4-BE49-F238E27FC236}">
                <a16:creationId xmlns:a16="http://schemas.microsoft.com/office/drawing/2014/main" id="{F18DB027-5421-4CE1-ADBE-84928BCA43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2651" y="762000"/>
            <a:ext cx="6230679" cy="5334000"/>
          </a:xfrm>
          <a:prstGeom prst="rect">
            <a:avLst/>
          </a:prstGeom>
        </p:spPr>
      </p:pic>
    </p:spTree>
    <p:extLst>
      <p:ext uri="{BB962C8B-B14F-4D97-AF65-F5344CB8AC3E}">
        <p14:creationId xmlns:p14="http://schemas.microsoft.com/office/powerpoint/2010/main" val="316827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5C7ED5CC-0A3F-4A30-8944-7240815EFDD4}"/>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457" name="think-cell Slide" r:id="rId4" imgW="421" imgH="423" progId="TCLayout.ActiveDocument.1">
                  <p:embed/>
                </p:oleObj>
              </mc:Choice>
              <mc:Fallback>
                <p:oleObj name="think-cell Slide" r:id="rId4" imgW="421" imgH="423" progId="TCLayout.ActiveDocument.1">
                  <p:embed/>
                  <p:pic>
                    <p:nvPicPr>
                      <p:cNvPr id="4" name="Object 3" hidden="1">
                        <a:extLst>
                          <a:ext uri="{FF2B5EF4-FFF2-40B4-BE49-F238E27FC236}">
                            <a16:creationId xmlns:a16="http://schemas.microsoft.com/office/drawing/2014/main" id="{5C7ED5CC-0A3F-4A30-8944-7240815EFDD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20ED0911-656C-42C2-AB0C-AB0961936F63}"/>
              </a:ext>
            </a:extLst>
          </p:cNvPr>
          <p:cNvSpPr txBox="1"/>
          <p:nvPr/>
        </p:nvSpPr>
        <p:spPr>
          <a:xfrm>
            <a:off x="3532807" y="2413337"/>
            <a:ext cx="4659161" cy="1015663"/>
          </a:xfrm>
          <a:prstGeom prst="rect">
            <a:avLst/>
          </a:prstGeom>
          <a:noFill/>
        </p:spPr>
        <p:txBody>
          <a:bodyPr wrap="none" rtlCol="0">
            <a:spAutoFit/>
          </a:bodyPr>
          <a:lstStyle/>
          <a:p>
            <a:r>
              <a:rPr lang="en-US" sz="6000" dirty="0">
                <a:latin typeface="Helvetica" panose="020B0604020202020204" pitchFamily="34" charset="0"/>
                <a:cs typeface="Helvetica" panose="020B0604020202020204" pitchFamily="34" charset="0"/>
              </a:rPr>
              <a:t>THANK YOU</a:t>
            </a:r>
          </a:p>
        </p:txBody>
      </p:sp>
    </p:spTree>
    <p:extLst>
      <p:ext uri="{BB962C8B-B14F-4D97-AF65-F5344CB8AC3E}">
        <p14:creationId xmlns:p14="http://schemas.microsoft.com/office/powerpoint/2010/main" val="341813188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dosRQDXvV4_KdWQPpHfi2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Td_Ft6T6Nk62eFsWiu6Qf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dosRQDXvV4_KdWQPpHfi2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JPM_OBJECT_NAME" val="jpmAgendaTitle"/>
</p:tagLst>
</file>

<file path=ppt/tags/tag12.xml><?xml version="1.0" encoding="utf-8"?>
<p:tagLst xmlns:a="http://schemas.openxmlformats.org/drawingml/2006/main" xmlns:r="http://schemas.openxmlformats.org/officeDocument/2006/relationships" xmlns:p="http://schemas.openxmlformats.org/presentationml/2006/main">
  <p:tag name="JPM_OBJECT_NAME" val="jpmAgendaTitle"/>
</p:tagLst>
</file>

<file path=ppt/tags/tag13.xml><?xml version="1.0" encoding="utf-8"?>
<p:tagLst xmlns:a="http://schemas.openxmlformats.org/drawingml/2006/main" xmlns:r="http://schemas.openxmlformats.org/officeDocument/2006/relationships" xmlns:p="http://schemas.openxmlformats.org/presentationml/2006/main">
  <p:tag name="JPM_OBJECT_NAME" val="jpmAgendaTitl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7921</TotalTime>
  <Words>1278</Words>
  <Application>Microsoft Office PowerPoint</Application>
  <PresentationFormat>Widescreen</PresentationFormat>
  <Paragraphs>130</Paragraphs>
  <Slides>15</Slides>
  <Notes>0</Notes>
  <HiddenSlides>0</HiddenSlides>
  <MMClips>0</MMClips>
  <ScaleCrop>false</ScaleCrop>
  <HeadingPairs>
    <vt:vector size="4" baseType="variant">
      <vt:variant>
        <vt:lpstr>Theme</vt:lpstr>
      </vt:variant>
      <vt:variant>
        <vt:i4>2</vt:i4>
      </vt:variant>
      <vt:variant>
        <vt:lpstr>Slide Titles</vt:lpstr>
      </vt:variant>
      <vt:variant>
        <vt:i4>15</vt:i4>
      </vt:variant>
    </vt:vector>
  </HeadingPairs>
  <TitlesOfParts>
    <vt:vector size="17" baseType="lpstr">
      <vt:lpstr>1_Office Theme</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Olukunle E. Salami</dc:creator>
  <cp:lastModifiedBy>olumuyiwa Odusanya</cp:lastModifiedBy>
  <cp:revision>125</cp:revision>
  <dcterms:created xsi:type="dcterms:W3CDTF">2019-10-03T08:31:30Z</dcterms:created>
  <dcterms:modified xsi:type="dcterms:W3CDTF">2020-12-07T10:07:30Z</dcterms:modified>
</cp:coreProperties>
</file>